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14"/>
  </p:notesMasterIdLst>
  <p:sldIdLst>
    <p:sldId id="256" r:id="rId2"/>
    <p:sldId id="538" r:id="rId3"/>
    <p:sldId id="431" r:id="rId4"/>
    <p:sldId id="261" r:id="rId5"/>
    <p:sldId id="413" r:id="rId6"/>
    <p:sldId id="279" r:id="rId7"/>
    <p:sldId id="577" r:id="rId8"/>
    <p:sldId id="271" r:id="rId9"/>
    <p:sldId id="624" r:id="rId10"/>
    <p:sldId id="544" r:id="rId11"/>
    <p:sldId id="625" r:id="rId12"/>
    <p:sldId id="417" r:id="rId13"/>
    <p:sldId id="287" r:id="rId14"/>
    <p:sldId id="298" r:id="rId15"/>
    <p:sldId id="498" r:id="rId16"/>
    <p:sldId id="500" r:id="rId17"/>
    <p:sldId id="501" r:id="rId18"/>
    <p:sldId id="502" r:id="rId19"/>
    <p:sldId id="503" r:id="rId20"/>
    <p:sldId id="504" r:id="rId21"/>
    <p:sldId id="653" r:id="rId22"/>
    <p:sldId id="690" r:id="rId23"/>
    <p:sldId id="652" r:id="rId24"/>
    <p:sldId id="300" r:id="rId25"/>
    <p:sldId id="646" r:id="rId26"/>
    <p:sldId id="647" r:id="rId27"/>
    <p:sldId id="650" r:id="rId28"/>
    <p:sldId id="651" r:id="rId29"/>
    <p:sldId id="323" r:id="rId30"/>
    <p:sldId id="564" r:id="rId31"/>
    <p:sldId id="634" r:id="rId32"/>
    <p:sldId id="569" r:id="rId33"/>
    <p:sldId id="474" r:id="rId34"/>
    <p:sldId id="565" r:id="rId35"/>
    <p:sldId id="666" r:id="rId36"/>
    <p:sldId id="289" r:id="rId37"/>
    <p:sldId id="659" r:id="rId38"/>
    <p:sldId id="660" r:id="rId39"/>
    <p:sldId id="655" r:id="rId40"/>
    <p:sldId id="332" r:id="rId41"/>
    <p:sldId id="574" r:id="rId42"/>
    <p:sldId id="346" r:id="rId43"/>
    <p:sldId id="361" r:id="rId44"/>
    <p:sldId id="467" r:id="rId45"/>
    <p:sldId id="575" r:id="rId46"/>
    <p:sldId id="576" r:id="rId47"/>
    <p:sldId id="586" r:id="rId48"/>
    <p:sldId id="291" r:id="rId49"/>
    <p:sldId id="358" r:id="rId50"/>
    <p:sldId id="588" r:id="rId51"/>
    <p:sldId id="591" r:id="rId52"/>
    <p:sldId id="534" r:id="rId53"/>
    <p:sldId id="528" r:id="rId54"/>
    <p:sldId id="530" r:id="rId55"/>
    <p:sldId id="458" r:id="rId56"/>
    <p:sldId id="290" r:id="rId57"/>
    <p:sldId id="601" r:id="rId58"/>
    <p:sldId id="480" r:id="rId59"/>
    <p:sldId id="479" r:id="rId60"/>
    <p:sldId id="688" r:id="rId61"/>
    <p:sldId id="689" r:id="rId62"/>
    <p:sldId id="293" r:id="rId63"/>
    <p:sldId id="691" r:id="rId64"/>
    <p:sldId id="598" r:id="rId65"/>
    <p:sldId id="600" r:id="rId66"/>
    <p:sldId id="619" r:id="rId67"/>
    <p:sldId id="620" r:id="rId68"/>
    <p:sldId id="621" r:id="rId69"/>
    <p:sldId id="560" r:id="rId70"/>
    <p:sldId id="632" r:id="rId71"/>
    <p:sldId id="640" r:id="rId72"/>
    <p:sldId id="641" r:id="rId73"/>
    <p:sldId id="643" r:id="rId74"/>
    <p:sldId id="644" r:id="rId75"/>
    <p:sldId id="645" r:id="rId76"/>
    <p:sldId id="604" r:id="rId77"/>
    <p:sldId id="605" r:id="rId78"/>
    <p:sldId id="617" r:id="rId79"/>
    <p:sldId id="606" r:id="rId80"/>
    <p:sldId id="607" r:id="rId81"/>
    <p:sldId id="608" r:id="rId82"/>
    <p:sldId id="609" r:id="rId83"/>
    <p:sldId id="610" r:id="rId84"/>
    <p:sldId id="611" r:id="rId85"/>
    <p:sldId id="612" r:id="rId86"/>
    <p:sldId id="618" r:id="rId87"/>
    <p:sldId id="613" r:id="rId88"/>
    <p:sldId id="614" r:id="rId89"/>
    <p:sldId id="615" r:id="rId90"/>
    <p:sldId id="616" r:id="rId91"/>
    <p:sldId id="661" r:id="rId92"/>
    <p:sldId id="662" r:id="rId93"/>
    <p:sldId id="663" r:id="rId94"/>
    <p:sldId id="676" r:id="rId95"/>
    <p:sldId id="677" r:id="rId96"/>
    <p:sldId id="678" r:id="rId97"/>
    <p:sldId id="671" r:id="rId98"/>
    <p:sldId id="679" r:id="rId99"/>
    <p:sldId id="680" r:id="rId100"/>
    <p:sldId id="681" r:id="rId101"/>
    <p:sldId id="682" r:id="rId102"/>
    <p:sldId id="683" r:id="rId103"/>
    <p:sldId id="684" r:id="rId104"/>
    <p:sldId id="685" r:id="rId105"/>
    <p:sldId id="686" r:id="rId106"/>
    <p:sldId id="687" r:id="rId107"/>
    <p:sldId id="656" r:id="rId108"/>
    <p:sldId id="516" r:id="rId109"/>
    <p:sldId id="692" r:id="rId110"/>
    <p:sldId id="693" r:id="rId111"/>
    <p:sldId id="694" r:id="rId112"/>
    <p:sldId id="695" r:id="rId11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2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FFF00"/>
    <a:srgbClr val="663300"/>
    <a:srgbClr val="C89800"/>
    <a:srgbClr val="1919FE"/>
    <a:srgbClr val="2E6CA4"/>
    <a:srgbClr val="B80404"/>
    <a:srgbClr val="9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2" autoAdjust="0"/>
    <p:restoredTop sz="76180" autoAdjust="0"/>
  </p:normalViewPr>
  <p:slideViewPr>
    <p:cSldViewPr snapToGrid="0">
      <p:cViewPr varScale="1">
        <p:scale>
          <a:sx n="70" d="100"/>
          <a:sy n="70" d="100"/>
        </p:scale>
        <p:origin x="2028" y="66"/>
      </p:cViewPr>
      <p:guideLst>
        <p:guide orient="horz" pos="422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image" Target="../media/image1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14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image" Target="../media/image14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20/07/2015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114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8492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518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316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262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323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484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0823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0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3815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4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57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0231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retrvaailler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61839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Passage à l’échelle, taille de traces, dimensions -&gt; modèle micro</a:t>
            </a:r>
          </a:p>
          <a:p>
            <a:r>
              <a:rPr lang="fr-FR" dirty="0" smtClean="0"/>
              <a:t>Garantir </a:t>
            </a:r>
            <a:r>
              <a:rPr lang="fr-FR" dirty="0" err="1" smtClean="0"/>
              <a:t>interactivity</a:t>
            </a:r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0" dirty="0" smtClean="0"/>
              <a:t> solutions: réduire </a:t>
            </a:r>
            <a:r>
              <a:rPr lang="fr-FR" baseline="0" dirty="0" err="1" smtClean="0"/>
              <a:t>complexity</a:t>
            </a:r>
            <a:r>
              <a:rPr lang="fr-FR" baseline="0" dirty="0" smtClean="0"/>
              <a:t> -&gt; changer les méthodes</a:t>
            </a:r>
          </a:p>
          <a:p>
            <a:r>
              <a:rPr lang="fr-FR" baseline="0" dirty="0" smtClean="0"/>
              <a:t>Réduire le temps de calcul en tirant parti des ressources de calcul</a:t>
            </a:r>
          </a:p>
          <a:p>
            <a:r>
              <a:rPr lang="fr-FR" baseline="0" dirty="0" err="1" smtClean="0"/>
              <a:t>Plusiuers</a:t>
            </a:r>
            <a:r>
              <a:rPr lang="fr-FR" baseline="0" dirty="0" smtClean="0"/>
              <a:t> solutions : </a:t>
            </a:r>
            <a:r>
              <a:rPr lang="fr-FR" baseline="0" dirty="0" err="1" smtClean="0"/>
              <a:t>algo</a:t>
            </a:r>
            <a:endParaRPr lang="fr-FR" baseline="0" dirty="0" smtClean="0"/>
          </a:p>
          <a:p>
            <a:r>
              <a:rPr lang="fr-FR" baseline="0" dirty="0" smtClean="0"/>
              <a:t>Outil</a:t>
            </a:r>
          </a:p>
          <a:p>
            <a:r>
              <a:rPr lang="fr-FR" baseline="0" dirty="0" smtClean="0"/>
              <a:t>Lecture trace, etc.</a:t>
            </a:r>
          </a:p>
          <a:p>
            <a:r>
              <a:rPr lang="fr-FR" baseline="0" dirty="0" err="1" smtClean="0"/>
              <a:t>Rédultat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prélim</a:t>
            </a: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21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28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6764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9633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2177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4484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7533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787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8974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8142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75747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>
                <a:solidFill>
                  <a:prstClr val="black"/>
                </a:solidFill>
              </a:rPr>
              <a:pPr/>
              <a:t>94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026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>
                <a:solidFill>
                  <a:prstClr val="black"/>
                </a:solidFill>
              </a:rPr>
              <a:pPr/>
              <a:t>95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2041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>
                <a:solidFill>
                  <a:prstClr val="black"/>
                </a:solidFill>
              </a:rPr>
              <a:pPr/>
              <a:t>96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7141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1851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6998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1862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9858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565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5669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6284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868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882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0567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0386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8882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2517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31291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31687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Appel à la communauté </a:t>
            </a:r>
            <a:r>
              <a:rPr lang="fr-FR" dirty="0" err="1" smtClean="0"/>
              <a:t>infovis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356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9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20/07/2015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20/07/2015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20/07/2015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20/07/2015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20/07/2015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20/07/2015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20/07/2015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20/07/2015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20/07/2015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20/07/2015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20/07/2015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20/07/2015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20/07/2015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20/07/2015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20/07/2015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4.png"/><Relationship Id="rId3" Type="http://schemas.openxmlformats.org/officeDocument/2006/relationships/notesSlide" Target="../notesSlides/notesSlide10.xml"/><Relationship Id="rId7" Type="http://schemas.openxmlformats.org/officeDocument/2006/relationships/package" Target="../embeddings/Dessin_Microsoft_Visio3.vsdx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31.emf"/><Relationship Id="rId4" Type="http://schemas.openxmlformats.org/officeDocument/2006/relationships/package" Target="../embeddings/Dessin_Microsoft_Visio37.vsdx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31.emf"/><Relationship Id="rId4" Type="http://schemas.openxmlformats.org/officeDocument/2006/relationships/package" Target="../embeddings/Dessin_Microsoft_Visio38.vsdx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32.emf"/><Relationship Id="rId4" Type="http://schemas.openxmlformats.org/officeDocument/2006/relationships/package" Target="../embeddings/Dessin_Microsoft_Visio39.vsdx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8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8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3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8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package" Target="../embeddings/Dessin_Microsoft_Visio40.vsdx"/><Relationship Id="rId7" Type="http://schemas.openxmlformats.org/officeDocument/2006/relationships/image" Target="../media/image88.png"/><Relationship Id="rId12" Type="http://schemas.openxmlformats.org/officeDocument/2006/relationships/image" Target="../media/image9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37.emf"/><Relationship Id="rId11" Type="http://schemas.openxmlformats.org/officeDocument/2006/relationships/package" Target="../embeddings/Dessin_Microsoft_Visio41.vsdx"/><Relationship Id="rId5" Type="http://schemas.openxmlformats.org/officeDocument/2006/relationships/image" Target="../media/image142.png"/><Relationship Id="rId10" Type="http://schemas.openxmlformats.org/officeDocument/2006/relationships/image" Target="../media/image24.png"/><Relationship Id="rId4" Type="http://schemas.openxmlformats.org/officeDocument/2006/relationships/image" Target="../media/image141.emf"/><Relationship Id="rId9" Type="http://schemas.openxmlformats.org/officeDocument/2006/relationships/image" Target="../media/image13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7" Type="http://schemas.openxmlformats.org/officeDocument/2006/relationships/image" Target="../media/image8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43.emf"/><Relationship Id="rId4" Type="http://schemas.openxmlformats.org/officeDocument/2006/relationships/package" Target="../embeddings/Dessin_Microsoft_Visio42.vsdx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44.wmf"/><Relationship Id="rId4" Type="http://schemas.openxmlformats.org/officeDocument/2006/relationships/package" Target="../embeddings/Dessin_Microsoft_Visio43.vsdx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7" Type="http://schemas.openxmlformats.org/officeDocument/2006/relationships/image" Target="../media/image14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package" Target="../embeddings/Dessin_Microsoft_Visio45.vsdx"/><Relationship Id="rId5" Type="http://schemas.openxmlformats.org/officeDocument/2006/relationships/image" Target="../media/image145.emf"/><Relationship Id="rId10" Type="http://schemas.openxmlformats.org/officeDocument/2006/relationships/image" Target="../media/image890.png"/><Relationship Id="rId4" Type="http://schemas.openxmlformats.org/officeDocument/2006/relationships/package" Target="../embeddings/Dessin_Microsoft_Visio44.vsdx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42.png"/><Relationship Id="rId5" Type="http://schemas.openxmlformats.org/officeDocument/2006/relationships/image" Target="../media/image141.emf"/><Relationship Id="rId4" Type="http://schemas.openxmlformats.org/officeDocument/2006/relationships/package" Target="../embeddings/Dessin_Microsoft_Visio46.vsdx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2.wdp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7.emf"/><Relationship Id="rId4" Type="http://schemas.openxmlformats.org/officeDocument/2006/relationships/package" Target="../embeddings/Dessin_Microsoft_Visio4.vsdx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31.png"/><Relationship Id="rId7" Type="http://schemas.openxmlformats.org/officeDocument/2006/relationships/image" Target="../media/image45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jpeg"/><Relationship Id="rId4" Type="http://schemas.openxmlformats.org/officeDocument/2006/relationships/image" Target="../media/image42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jpe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2.emf"/><Relationship Id="rId5" Type="http://schemas.openxmlformats.org/officeDocument/2006/relationships/package" Target="../embeddings/Dessin_Microsoft_Visio6.vsdx"/><Relationship Id="rId4" Type="http://schemas.openxmlformats.org/officeDocument/2006/relationships/image" Target="../media/image5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3.emf"/><Relationship Id="rId4" Type="http://schemas.openxmlformats.org/officeDocument/2006/relationships/package" Target="../embeddings/Dessin_Microsoft_Visio7.vsd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4.emf"/><Relationship Id="rId4" Type="http://schemas.openxmlformats.org/officeDocument/2006/relationships/package" Target="../embeddings/Dessin_Microsoft_Visio8.vsd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5.emf"/><Relationship Id="rId4" Type="http://schemas.openxmlformats.org/officeDocument/2006/relationships/package" Target="../embeddings/Dessin_Microsoft_Visio9.vsd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6.emf"/><Relationship Id="rId4" Type="http://schemas.openxmlformats.org/officeDocument/2006/relationships/package" Target="../embeddings/Dessin_Microsoft_Visio10.vsd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7.emf"/><Relationship Id="rId4" Type="http://schemas.openxmlformats.org/officeDocument/2006/relationships/package" Target="../embeddings/Dessin_Microsoft_Visio11.vsd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58.emf"/><Relationship Id="rId4" Type="http://schemas.openxmlformats.org/officeDocument/2006/relationships/package" Target="../embeddings/Dessin_Microsoft_Visio12.vsdx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7.png"/><Relationship Id="rId3" Type="http://schemas.openxmlformats.org/officeDocument/2006/relationships/notesSlide" Target="../notesSlides/notesSlide25.xml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9.emf"/><Relationship Id="rId11" Type="http://schemas.openxmlformats.org/officeDocument/2006/relationships/image" Target="../media/image64.png"/><Relationship Id="rId5" Type="http://schemas.openxmlformats.org/officeDocument/2006/relationships/package" Target="../embeddings/Dessin_Microsoft_Visio13.vsdx"/><Relationship Id="rId10" Type="http://schemas.openxmlformats.org/officeDocument/2006/relationships/image" Target="../media/image63.png"/><Relationship Id="rId4" Type="http://schemas.openxmlformats.org/officeDocument/2006/relationships/image" Target="../media/image31.png"/><Relationship Id="rId9" Type="http://schemas.openxmlformats.org/officeDocument/2006/relationships/image" Target="../media/image6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9.png"/><Relationship Id="rId7" Type="http://schemas.openxmlformats.org/officeDocument/2006/relationships/image" Target="../media/image6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2.emf"/><Relationship Id="rId5" Type="http://schemas.openxmlformats.org/officeDocument/2006/relationships/package" Target="../embeddings/Dessin_Microsoft_Visio15.vsdx"/><Relationship Id="rId4" Type="http://schemas.openxmlformats.org/officeDocument/2006/relationships/image" Target="../media/image1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5.emf"/><Relationship Id="rId5" Type="http://schemas.openxmlformats.org/officeDocument/2006/relationships/package" Target="../embeddings/Dessin_Microsoft_Visio16.vsdx"/><Relationship Id="rId4" Type="http://schemas.openxmlformats.org/officeDocument/2006/relationships/image" Target="../media/image8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13" Type="http://schemas.openxmlformats.org/officeDocument/2006/relationships/package" Target="../embeddings/Dessin_Microsoft_Visio22.vsdx"/><Relationship Id="rId18" Type="http://schemas.openxmlformats.org/officeDocument/2006/relationships/package" Target="../embeddings/Dessin_Microsoft_Visio25.vsdx"/><Relationship Id="rId3" Type="http://schemas.openxmlformats.org/officeDocument/2006/relationships/package" Target="../embeddings/Dessin_Microsoft_Visio17.vsdx"/><Relationship Id="rId7" Type="http://schemas.openxmlformats.org/officeDocument/2006/relationships/package" Target="../embeddings/Dessin_Microsoft_Visio19.vsdx"/><Relationship Id="rId12" Type="http://schemas.openxmlformats.org/officeDocument/2006/relationships/image" Target="../media/image79.emf"/><Relationship Id="rId17" Type="http://schemas.openxmlformats.org/officeDocument/2006/relationships/image" Target="../media/image81.emf"/><Relationship Id="rId2" Type="http://schemas.openxmlformats.org/officeDocument/2006/relationships/slideLayout" Target="../slideLayouts/slideLayout2.xml"/><Relationship Id="rId16" Type="http://schemas.openxmlformats.org/officeDocument/2006/relationships/package" Target="../embeddings/Dessin_Microsoft_Visio24.vsdx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6.emf"/><Relationship Id="rId11" Type="http://schemas.openxmlformats.org/officeDocument/2006/relationships/package" Target="../embeddings/Dessin_Microsoft_Visio21.vsdx"/><Relationship Id="rId5" Type="http://schemas.openxmlformats.org/officeDocument/2006/relationships/package" Target="../embeddings/Dessin_Microsoft_Visio18.vsdx"/><Relationship Id="rId15" Type="http://schemas.openxmlformats.org/officeDocument/2006/relationships/package" Target="../embeddings/Dessin_Microsoft_Visio23.vsdx"/><Relationship Id="rId10" Type="http://schemas.openxmlformats.org/officeDocument/2006/relationships/image" Target="../media/image78.emf"/><Relationship Id="rId19" Type="http://schemas.openxmlformats.org/officeDocument/2006/relationships/image" Target="../media/image82.emf"/><Relationship Id="rId4" Type="http://schemas.openxmlformats.org/officeDocument/2006/relationships/image" Target="../media/image75.emf"/><Relationship Id="rId9" Type="http://schemas.openxmlformats.org/officeDocument/2006/relationships/package" Target="../embeddings/Dessin_Microsoft_Visio20.vsdx"/><Relationship Id="rId14" Type="http://schemas.openxmlformats.org/officeDocument/2006/relationships/image" Target="../media/image80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notesSlide" Target="../notesSlides/notesSlide32.xml"/><Relationship Id="rId7" Type="http://schemas.openxmlformats.org/officeDocument/2006/relationships/package" Target="../embeddings/Dessin_Microsoft_Visio2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1.png"/><Relationship Id="rId5" Type="http://schemas.openxmlformats.org/officeDocument/2006/relationships/image" Target="../media/image83.emf"/><Relationship Id="rId4" Type="http://schemas.openxmlformats.org/officeDocument/2006/relationships/package" Target="../embeddings/Dessin_Microsoft_Visio26.vsd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8.png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28.vsd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8.png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29.vsd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8.png"/><Relationship Id="rId5" Type="http://schemas.openxmlformats.org/officeDocument/2006/relationships/image" Target="../media/image90.emf"/><Relationship Id="rId4" Type="http://schemas.openxmlformats.org/officeDocument/2006/relationships/package" Target="../embeddings/Dessin_Microsoft_Visio30.vsdx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png"/><Relationship Id="rId3" Type="http://schemas.openxmlformats.org/officeDocument/2006/relationships/image" Target="../media/image43.png"/><Relationship Id="rId7" Type="http://schemas.openxmlformats.org/officeDocument/2006/relationships/image" Target="../media/image92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18.png"/><Relationship Id="rId5" Type="http://schemas.openxmlformats.org/officeDocument/2006/relationships/image" Target="../media/image45.png"/><Relationship Id="rId10" Type="http://schemas.openxmlformats.org/officeDocument/2006/relationships/image" Target="../media/image94.png"/><Relationship Id="rId4" Type="http://schemas.openxmlformats.org/officeDocument/2006/relationships/image" Target="../media/image44.png"/><Relationship Id="rId9" Type="http://schemas.microsoft.com/office/2007/relationships/hdphoto" Target="../media/hdphoto5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png"/><Relationship Id="rId3" Type="http://schemas.openxmlformats.org/officeDocument/2006/relationships/image" Target="../media/image43.png"/><Relationship Id="rId7" Type="http://schemas.openxmlformats.org/officeDocument/2006/relationships/image" Target="../media/image92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18.png"/><Relationship Id="rId5" Type="http://schemas.openxmlformats.org/officeDocument/2006/relationships/image" Target="../media/image45.png"/><Relationship Id="rId10" Type="http://schemas.openxmlformats.org/officeDocument/2006/relationships/image" Target="../media/image94.png"/><Relationship Id="rId4" Type="http://schemas.openxmlformats.org/officeDocument/2006/relationships/image" Target="../media/image44.png"/><Relationship Id="rId9" Type="http://schemas.microsoft.com/office/2007/relationships/hdphoto" Target="../media/hdphoto5.wdp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png"/><Relationship Id="rId3" Type="http://schemas.openxmlformats.org/officeDocument/2006/relationships/image" Target="../media/image43.png"/><Relationship Id="rId7" Type="http://schemas.openxmlformats.org/officeDocument/2006/relationships/image" Target="../media/image92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18.png"/><Relationship Id="rId5" Type="http://schemas.openxmlformats.org/officeDocument/2006/relationships/image" Target="../media/image45.png"/><Relationship Id="rId10" Type="http://schemas.openxmlformats.org/officeDocument/2006/relationships/image" Target="../media/image94.png"/><Relationship Id="rId4" Type="http://schemas.openxmlformats.org/officeDocument/2006/relationships/image" Target="../media/image44.png"/><Relationship Id="rId9" Type="http://schemas.microsoft.com/office/2007/relationships/hdphoto" Target="../media/hdphoto5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97.emf"/><Relationship Id="rId4" Type="http://schemas.openxmlformats.org/officeDocument/2006/relationships/oleObject" Target="../embeddings/oleObject1.bin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0.png"/><Relationship Id="rId5" Type="http://schemas.openxmlformats.org/officeDocument/2006/relationships/image" Target="../media/image99.emf"/><Relationship Id="rId4" Type="http://schemas.openxmlformats.org/officeDocument/2006/relationships/package" Target="../embeddings/Dessin_Microsoft_Visio31.vsd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01.e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emf"/><Relationship Id="rId4" Type="http://schemas.openxmlformats.org/officeDocument/2006/relationships/package" Target="../embeddings/Dessin_Microsoft_Visio1.vsdx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0.png"/><Relationship Id="rId4" Type="http://schemas.openxmlformats.org/officeDocument/2006/relationships/image" Target="../media/image29.png"/><Relationship Id="rId9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7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04.png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emf"/><Relationship Id="rId4" Type="http://schemas.openxmlformats.org/officeDocument/2006/relationships/package" Target="../embeddings/Dessin_Microsoft_Visio2.vsdx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1.png"/><Relationship Id="rId5" Type="http://schemas.openxmlformats.org/officeDocument/2006/relationships/image" Target="../media/image17.emf"/><Relationship Id="rId4" Type="http://schemas.openxmlformats.org/officeDocument/2006/relationships/package" Target="../embeddings/Dessin_Microsoft_Visio33.vsdx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1.png"/><Relationship Id="rId5" Type="http://schemas.openxmlformats.org/officeDocument/2006/relationships/image" Target="../media/image17.emf"/><Relationship Id="rId4" Type="http://schemas.openxmlformats.org/officeDocument/2006/relationships/package" Target="../embeddings/Dessin_Microsoft_Visio34.vsdx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107.jpe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8.png"/><Relationship Id="rId5" Type="http://schemas.openxmlformats.org/officeDocument/2006/relationships/image" Target="../media/image106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7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43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29.png"/><Relationship Id="rId5" Type="http://schemas.openxmlformats.org/officeDocument/2006/relationships/image" Target="../media/image124.png"/><Relationship Id="rId10" Type="http://schemas.openxmlformats.org/officeDocument/2006/relationships/image" Target="../media/image128.png"/><Relationship Id="rId4" Type="http://schemas.openxmlformats.org/officeDocument/2006/relationships/image" Target="../media/image123.png"/><Relationship Id="rId9" Type="http://schemas.openxmlformats.org/officeDocument/2006/relationships/image" Target="../media/image12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31.emf"/><Relationship Id="rId4" Type="http://schemas.openxmlformats.org/officeDocument/2006/relationships/package" Target="../embeddings/Dessin_Microsoft_Visio35.vsdx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31.emf"/><Relationship Id="rId4" Type="http://schemas.openxmlformats.org/officeDocument/2006/relationships/package" Target="../embeddings/Dessin_Microsoft_Visio36.vsd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" y="5060373"/>
            <a:ext cx="9144000" cy="1797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2"/>
            <a:ext cx="9143999" cy="5281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2474" y="1025912"/>
            <a:ext cx="8019047" cy="1728439"/>
          </a:xfrm>
          <a:ln w="79375">
            <a:noFill/>
          </a:ln>
        </p:spPr>
        <p:txBody>
          <a:bodyPr anchor="ctr">
            <a:noAutofit/>
          </a:bodyPr>
          <a:lstStyle/>
          <a:p>
            <a:r>
              <a:rPr lang="fr-FR" sz="4000" b="1" dirty="0" err="1" smtClean="0">
                <a:latin typeface="+mn-lt"/>
              </a:rPr>
              <a:t>Spatiotemporal</a:t>
            </a:r>
            <a:r>
              <a:rPr lang="fr-FR" sz="4000" b="1" dirty="0" smtClean="0">
                <a:latin typeface="+mn-lt"/>
              </a:rPr>
              <a:t> </a:t>
            </a:r>
            <a:r>
              <a:rPr lang="fr-FR" sz="4000" b="1" dirty="0" err="1" smtClean="0">
                <a:latin typeface="+mn-lt"/>
              </a:rPr>
              <a:t>Aggregation</a:t>
            </a:r>
            <a:r>
              <a:rPr lang="fr-FR" sz="4000" b="1" dirty="0" smtClean="0">
                <a:latin typeface="+mn-lt"/>
              </a:rPr>
              <a:t> for </a:t>
            </a:r>
            <a:r>
              <a:rPr lang="fr-FR" sz="4000" b="1" dirty="0" err="1" smtClean="0">
                <a:latin typeface="+mn-lt"/>
              </a:rPr>
              <a:t>Execution</a:t>
            </a:r>
            <a:r>
              <a:rPr lang="fr-FR" sz="4000" b="1" dirty="0" smtClean="0">
                <a:latin typeface="+mn-lt"/>
              </a:rPr>
              <a:t> Trace </a:t>
            </a:r>
            <a:r>
              <a:rPr lang="fr-FR" sz="4000" b="1" dirty="0" err="1" smtClean="0">
                <a:latin typeface="+mn-lt"/>
              </a:rPr>
              <a:t>Visualization</a:t>
            </a:r>
            <a:endParaRPr lang="fr-FR" sz="4000" b="1" dirty="0"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33689" y="3746810"/>
            <a:ext cx="8451281" cy="908418"/>
          </a:xfrm>
        </p:spPr>
        <p:txBody>
          <a:bodyPr>
            <a:normAutofit/>
          </a:bodyPr>
          <a:lstStyle/>
          <a:p>
            <a:r>
              <a:rPr lang="fr-FR" sz="2400" b="1" dirty="0">
                <a:latin typeface="Aller" panose="02000503030000020004" pitchFamily="2" charset="0"/>
              </a:rPr>
              <a:t>Damien </a:t>
            </a:r>
            <a:r>
              <a:rPr lang="fr-FR" sz="2400" b="1" dirty="0" err="1" smtClean="0">
                <a:latin typeface="Aller" panose="02000503030000020004" pitchFamily="2" charset="0"/>
              </a:rPr>
              <a:t>Dosimont</a:t>
            </a:r>
            <a:r>
              <a:rPr lang="fr-FR" sz="2400" b="1" dirty="0" smtClean="0">
                <a:latin typeface="Aller" panose="02000503030000020004" pitchFamily="2" charset="0"/>
              </a:rPr>
              <a:t> , </a:t>
            </a:r>
            <a:r>
              <a:rPr lang="fr-FR" sz="2400" dirty="0" smtClean="0">
                <a:latin typeface="Aller" panose="02000503030000020004" pitchFamily="2" charset="0"/>
              </a:rPr>
              <a:t>Guillaume Huard, Jean-Marc Vincent</a:t>
            </a:r>
          </a:p>
          <a:p>
            <a:r>
              <a:rPr lang="fr-FR" i="1" dirty="0" smtClean="0">
                <a:latin typeface="Aller" panose="02000503030000020004" pitchFamily="2" charset="0"/>
              </a:rPr>
              <a:t>first.last@imag.fr</a:t>
            </a:r>
            <a:endParaRPr lang="fr-FR" i="1" dirty="0">
              <a:latin typeface="Aller" panose="02000503030000020004" pitchFamily="2" charset="0"/>
            </a:endParaRPr>
          </a:p>
          <a:p>
            <a:endParaRPr lang="fr-FR" b="1" dirty="0">
              <a:latin typeface="Aller" panose="02000503030000020004" pitchFamily="2" charset="0"/>
            </a:endParaRPr>
          </a:p>
        </p:txBody>
      </p:sp>
      <p:pic>
        <p:nvPicPr>
          <p:cNvPr id="7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726" y="5845854"/>
            <a:ext cx="1444492" cy="61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6854842" y="5858131"/>
            <a:ext cx="569661" cy="88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7544871" y="5980457"/>
            <a:ext cx="1299503" cy="3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Résultat de recherche d'images pour &quot;li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9748" name="Picture 4" descr="http://www-clips.imag.fr/geod/User/jean.caelen/Logo_Lig_littl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246" y="5831104"/>
            <a:ext cx="739140" cy="63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" y="0"/>
            <a:ext cx="9144000" cy="1603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3" y="6705600"/>
            <a:ext cx="9144000" cy="1603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5400000">
            <a:off x="5636939" y="3350941"/>
            <a:ext cx="6858002" cy="1561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5400000">
            <a:off x="-3354523" y="3355841"/>
            <a:ext cx="6858002" cy="162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44" y="3613816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32" y="1576943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2" y="5179538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277629" y="411558"/>
            <a:ext cx="67361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241556" y="1757061"/>
            <a:ext cx="447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Screen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resolution</a:t>
            </a:r>
            <a:endParaRPr lang="fr-FR" sz="2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2241556" y="3879842"/>
            <a:ext cx="64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  <a:endParaRPr lang="fr-FR" sz="24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2241556" y="5738163"/>
            <a:ext cx="694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Analyst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capabilities</a:t>
            </a:r>
            <a:endParaRPr lang="fr-FR" sz="2400" b="1" dirty="0"/>
          </a:p>
        </p:txBody>
      </p:sp>
      <p:grpSp>
        <p:nvGrpSpPr>
          <p:cNvPr id="9" name="Groupe 8"/>
          <p:cNvGrpSpPr/>
          <p:nvPr/>
        </p:nvGrpSpPr>
        <p:grpSpPr>
          <a:xfrm>
            <a:off x="2746526" y="2307000"/>
            <a:ext cx="4978976" cy="950609"/>
            <a:chOff x="2746526" y="2290927"/>
            <a:chExt cx="5381474" cy="1038815"/>
          </a:xfrm>
        </p:grpSpPr>
        <p:graphicFrame>
          <p:nvGraphicFramePr>
            <p:cNvPr id="18" name="Obje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170209"/>
                </p:ext>
              </p:extLst>
            </p:nvPr>
          </p:nvGraphicFramePr>
          <p:xfrm>
            <a:off x="2746526" y="2384838"/>
            <a:ext cx="5381474" cy="877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185" name="Visio" r:id="rId7" imgW="28155798" imgH="4590881" progId="Visio.Drawing.15">
                    <p:embed/>
                  </p:oleObj>
                </mc:Choice>
                <mc:Fallback>
                  <p:oleObj name="Visio" r:id="rId7" imgW="28155798" imgH="4590881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746526" y="2384838"/>
                          <a:ext cx="5381474" cy="8772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ZoneTexte 18"/>
            <p:cNvSpPr txBox="1"/>
            <p:nvPr/>
          </p:nvSpPr>
          <p:spPr>
            <a:xfrm>
              <a:off x="3569708" y="2290927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+</a:t>
              </a:r>
              <a:endParaRPr lang="fr-FR" sz="60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089156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/>
                <a:t>=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608604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≈</a:t>
              </a:r>
              <a:endParaRPr lang="fr-FR" sz="60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732869" y="4383610"/>
            <a:ext cx="4506132" cy="844697"/>
            <a:chOff x="2732868" y="4283292"/>
            <a:chExt cx="4992634" cy="945015"/>
          </a:xfrm>
        </p:grpSpPr>
        <p:pic>
          <p:nvPicPr>
            <p:cNvPr id="22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334" y="4283292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memory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868" y="4385653"/>
              <a:ext cx="788092" cy="78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hip, computer, cpu, electronics, hardware, microchip, processor icon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122" y="4365831"/>
              <a:ext cx="822367" cy="82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books, collection, editor, library icon"/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849" y="4385653"/>
              <a:ext cx="842653" cy="84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712" y="4712026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237" y="4616894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11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1197237" y="3877732"/>
            <a:ext cx="7946764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870057" y="2949629"/>
            <a:ext cx="1496187" cy="9281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781059" y="3794388"/>
            <a:ext cx="4876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We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need</a:t>
            </a:r>
            <a:r>
              <a:rPr lang="fr-FR" sz="2000" b="1" dirty="0" smtClean="0">
                <a:solidFill>
                  <a:srgbClr val="FF0000"/>
                </a:solidFill>
              </a:rPr>
              <a:t> to </a:t>
            </a:r>
            <a:r>
              <a:rPr lang="fr-FR" sz="2000" b="1" dirty="0" err="1" smtClean="0">
                <a:solidFill>
                  <a:srgbClr val="FF0000"/>
                </a:solidFill>
              </a:rPr>
              <a:t>compute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recursively</a:t>
            </a:r>
            <a:endParaRPr lang="fr-FR" sz="2000" b="1" dirty="0" smtClean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>
            <a:stCxn id="6" idx="4"/>
          </p:cNvCxnSpPr>
          <p:nvPr/>
        </p:nvCxnSpPr>
        <p:spPr>
          <a:xfrm>
            <a:off x="2618151" y="3877732"/>
            <a:ext cx="6516" cy="87206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65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5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2641601" y="3791902"/>
            <a:ext cx="6502400" cy="261403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024468" y="3791902"/>
            <a:ext cx="1718732" cy="13919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902069" y="4816395"/>
            <a:ext cx="4020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best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83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1164375" y="1497711"/>
            <a:ext cx="8011910" cy="4780867"/>
            <a:chOff x="1155538" y="968364"/>
            <a:chExt cx="8011910" cy="4780867"/>
          </a:xfrm>
        </p:grpSpPr>
        <p:graphicFrame>
          <p:nvGraphicFramePr>
            <p:cNvPr id="29" name="Objet 28"/>
            <p:cNvGraphicFramePr>
              <a:graphicFrameLocks noChangeAspect="1"/>
            </p:cNvGraphicFramePr>
            <p:nvPr>
              <p:extLst/>
            </p:nvPr>
          </p:nvGraphicFramePr>
          <p:xfrm>
            <a:off x="1155538" y="1915222"/>
            <a:ext cx="7928159" cy="3834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59" name="Visio" r:id="rId4" imgW="26727157" imgH="12925458" progId="Visio.Drawing.15">
                    <p:embed/>
                  </p:oleObj>
                </mc:Choice>
                <mc:Fallback>
                  <p:oleObj name="Visio" r:id="rId4" imgW="26727157" imgH="1292545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55538" y="1915222"/>
                          <a:ext cx="7928159" cy="38340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Multiplier 10"/>
            <p:cNvSpPr/>
            <p:nvPr/>
          </p:nvSpPr>
          <p:spPr>
            <a:xfrm>
              <a:off x="3613116" y="526552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Multiplier 13"/>
            <p:cNvSpPr/>
            <p:nvPr/>
          </p:nvSpPr>
          <p:spPr>
            <a:xfrm>
              <a:off x="5021747" y="4674810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Multiplier 14"/>
            <p:cNvSpPr/>
            <p:nvPr/>
          </p:nvSpPr>
          <p:spPr>
            <a:xfrm>
              <a:off x="2129427" y="526552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er 15"/>
            <p:cNvSpPr/>
            <p:nvPr/>
          </p:nvSpPr>
          <p:spPr>
            <a:xfrm>
              <a:off x="4484933" y="4674811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Multiplier 20"/>
            <p:cNvSpPr/>
            <p:nvPr/>
          </p:nvSpPr>
          <p:spPr>
            <a:xfrm>
              <a:off x="7364199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Multiplier 21"/>
            <p:cNvSpPr/>
            <p:nvPr/>
          </p:nvSpPr>
          <p:spPr>
            <a:xfrm>
              <a:off x="7901013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Multiplier 26"/>
            <p:cNvSpPr/>
            <p:nvPr/>
          </p:nvSpPr>
          <p:spPr>
            <a:xfrm>
              <a:off x="6843274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Multiplier 27"/>
            <p:cNvSpPr/>
            <p:nvPr/>
          </p:nvSpPr>
          <p:spPr>
            <a:xfrm>
              <a:off x="8604282" y="4019316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543012" y="1389799"/>
              <a:ext cx="2480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solidFill>
                    <a:srgbClr val="00B050"/>
                  </a:solidFill>
                </a:rPr>
                <a:t>Avoid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redundant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evaluation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543012" y="1017592"/>
              <a:ext cx="262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0000"/>
                  </a:solidFill>
                </a:rPr>
                <a:t>Save the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intermediate</a:t>
              </a:r>
              <a:r>
                <a:rPr lang="fr-FR" sz="1400" b="1" dirty="0" smtClean="0">
                  <a:solidFill>
                    <a:srgbClr val="FF000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results</a:t>
              </a:r>
              <a:endParaRPr lang="fr-F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Multiplier 33"/>
            <p:cNvSpPr/>
            <p:nvPr/>
          </p:nvSpPr>
          <p:spPr>
            <a:xfrm>
              <a:off x="6246491" y="968364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Multiplier 34"/>
            <p:cNvSpPr/>
            <p:nvPr/>
          </p:nvSpPr>
          <p:spPr>
            <a:xfrm>
              <a:off x="6246491" y="132994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pSp>
        <p:nvGrpSpPr>
          <p:cNvPr id="31" name="Groupe 30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36" name="Groupe 3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Connecteur droit avec flèche 3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ZoneTexte 44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46" name="Rectangle 45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918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92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7800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Content of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8582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417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574673"/>
          </a:xfrm>
        </p:spPr>
        <p:txBody>
          <a:bodyPr>
            <a:noAutofit/>
          </a:bodyPr>
          <a:lstStyle/>
          <a:p>
            <a:r>
              <a:rPr lang="fr-FR" sz="4000" dirty="0" err="1" smtClean="0"/>
              <a:t>Reusability</a:t>
            </a:r>
            <a:r>
              <a:rPr lang="fr-FR" sz="4000" dirty="0" smtClean="0"/>
              <a:t>/</a:t>
            </a:r>
            <a:r>
              <a:rPr lang="fr-FR" sz="4000" dirty="0" err="1" smtClean="0"/>
              <a:t>Extendability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78" y="1564267"/>
            <a:ext cx="936725" cy="1289417"/>
          </a:xfrm>
          <a:prstGeom prst="rect">
            <a:avLst/>
          </a:prstGeom>
        </p:spPr>
      </p:pic>
      <p:pic>
        <p:nvPicPr>
          <p:cNvPr id="10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34" y="1421598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848163" y="1713451"/>
            <a:ext cx="1007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LGPL</a:t>
            </a:r>
          </a:p>
          <a:p>
            <a:r>
              <a:rPr lang="fr-FR" b="1" dirty="0" err="1" smtClean="0"/>
              <a:t>Generic</a:t>
            </a:r>
            <a:endParaRPr lang="en-US" b="1" dirty="0"/>
          </a:p>
        </p:txBody>
      </p:sp>
      <p:cxnSp>
        <p:nvCxnSpPr>
          <p:cNvPr id="13" name="Connecteur droit avec flèche 12"/>
          <p:cNvCxnSpPr>
            <a:endCxn id="17" idx="1"/>
          </p:cNvCxnSpPr>
          <p:nvPr/>
        </p:nvCxnSpPr>
        <p:spPr>
          <a:xfrm flipV="1">
            <a:off x="3124200" y="1800681"/>
            <a:ext cx="1911501" cy="2453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endCxn id="18" idx="1"/>
          </p:cNvCxnSpPr>
          <p:nvPr/>
        </p:nvCxnSpPr>
        <p:spPr>
          <a:xfrm>
            <a:off x="3159682" y="2046065"/>
            <a:ext cx="1876019" cy="18466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035701" y="1616015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</a:t>
            </a:r>
            <a:r>
              <a:rPr lang="fr-FR" b="1" dirty="0" err="1" smtClean="0"/>
              <a:t>analysis</a:t>
            </a:r>
            <a:r>
              <a:rPr lang="fr-FR" b="1" dirty="0" smtClean="0"/>
              <a:t> </a:t>
            </a:r>
            <a:r>
              <a:rPr lang="fr-FR" b="1" dirty="0" err="1" smtClean="0"/>
              <a:t>tools</a:t>
            </a:r>
            <a:endParaRPr lang="en-US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5035701" y="2046065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en-US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364185" y="4686161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Ocelotl</a:t>
            </a:r>
            <a:r>
              <a:rPr lang="fr-FR" sz="1400" i="1" dirty="0" smtClean="0"/>
              <a:t> modules</a:t>
            </a:r>
            <a:endParaRPr lang="en-US" sz="1400" i="1" dirty="0"/>
          </a:p>
        </p:txBody>
      </p:sp>
      <p:cxnSp>
        <p:nvCxnSpPr>
          <p:cNvPr id="26" name="Connecteur droit avec flèche 25"/>
          <p:cNvCxnSpPr>
            <a:endCxn id="27" idx="1"/>
          </p:cNvCxnSpPr>
          <p:nvPr/>
        </p:nvCxnSpPr>
        <p:spPr>
          <a:xfrm flipV="1">
            <a:off x="3139566" y="3329150"/>
            <a:ext cx="1896135" cy="6102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5035701" y="314448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metrics</a:t>
            </a:r>
            <a:endParaRPr lang="en-US" b="1" dirty="0"/>
          </a:p>
        </p:txBody>
      </p:sp>
      <p:cxnSp>
        <p:nvCxnSpPr>
          <p:cNvPr id="28" name="Connecteur droit avec flèche 27"/>
          <p:cNvCxnSpPr>
            <a:endCxn id="31" idx="1"/>
          </p:cNvCxnSpPr>
          <p:nvPr/>
        </p:nvCxnSpPr>
        <p:spPr>
          <a:xfrm flipV="1">
            <a:off x="3139566" y="3693950"/>
            <a:ext cx="1896135" cy="24541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035701" y="3509284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aggregations</a:t>
            </a:r>
            <a:endParaRPr lang="en-US" b="1" dirty="0"/>
          </a:p>
        </p:txBody>
      </p:sp>
      <p:cxnSp>
        <p:nvCxnSpPr>
          <p:cNvPr id="32" name="Connecteur droit avec flèche 31"/>
          <p:cNvCxnSpPr>
            <a:endCxn id="35" idx="1"/>
          </p:cNvCxnSpPr>
          <p:nvPr/>
        </p:nvCxnSpPr>
        <p:spPr>
          <a:xfrm>
            <a:off x="3139566" y="3939361"/>
            <a:ext cx="1896135" cy="14537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5035701" y="3900072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visualizations</a:t>
            </a:r>
            <a:endParaRPr lang="en-US" b="1" dirty="0"/>
          </a:p>
        </p:txBody>
      </p:sp>
      <p:cxnSp>
        <p:nvCxnSpPr>
          <p:cNvPr id="36" name="Connecteur droit avec flèche 35"/>
          <p:cNvCxnSpPr>
            <a:endCxn id="40" idx="1"/>
          </p:cNvCxnSpPr>
          <p:nvPr/>
        </p:nvCxnSpPr>
        <p:spPr>
          <a:xfrm>
            <a:off x="3139566" y="3939361"/>
            <a:ext cx="1896135" cy="5361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5035701" y="4290860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en-US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1843665" y="375469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EPL</a:t>
            </a:r>
          </a:p>
        </p:txBody>
      </p:sp>
      <p:pic>
        <p:nvPicPr>
          <p:cNvPr id="67" name="Imag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61" y="5493780"/>
            <a:ext cx="954315" cy="954315"/>
          </a:xfrm>
          <a:prstGeom prst="rect">
            <a:avLst/>
          </a:prstGeom>
        </p:spPr>
      </p:pic>
      <p:cxnSp>
        <p:nvCxnSpPr>
          <p:cNvPr id="68" name="Connecteur droit avec flèche 67"/>
          <p:cNvCxnSpPr>
            <a:endCxn id="78" idx="1"/>
          </p:cNvCxnSpPr>
          <p:nvPr/>
        </p:nvCxnSpPr>
        <p:spPr>
          <a:xfrm flipV="1">
            <a:off x="3139566" y="5713275"/>
            <a:ext cx="1881221" cy="2005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20853" y="6300987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Ocelotl</a:t>
            </a:r>
            <a:endParaRPr lang="en-US" sz="1400" i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5020787" y="5390109"/>
            <a:ext cx="226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associated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endParaRPr lang="fr-FR" b="1" dirty="0" smtClean="0"/>
          </a:p>
          <a:p>
            <a:r>
              <a:rPr lang="fr-FR" b="1" dirty="0" smtClean="0"/>
              <a:t>a </a:t>
            </a:r>
            <a:r>
              <a:rPr lang="fr-FR" b="1" dirty="0" err="1" smtClean="0"/>
              <a:t>particular</a:t>
            </a:r>
            <a:r>
              <a:rPr lang="fr-FR" b="1" dirty="0" smtClean="0"/>
              <a:t> format</a:t>
            </a:r>
            <a:endParaRPr lang="en-US" b="1" dirty="0"/>
          </a:p>
        </p:txBody>
      </p:sp>
      <p:cxnSp>
        <p:nvCxnSpPr>
          <p:cNvPr id="79" name="Connecteur droit avec flèche 78"/>
          <p:cNvCxnSpPr>
            <a:endCxn id="84" idx="1"/>
          </p:cNvCxnSpPr>
          <p:nvPr/>
        </p:nvCxnSpPr>
        <p:spPr>
          <a:xfrm>
            <a:off x="3139566" y="5932859"/>
            <a:ext cx="1881221" cy="46887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82"/>
          <p:cNvSpPr txBox="1"/>
          <p:nvPr/>
        </p:nvSpPr>
        <p:spPr>
          <a:xfrm>
            <a:off x="1875072" y="572914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EPL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5020787" y="6078565"/>
            <a:ext cx="235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Can </a:t>
            </a:r>
            <a:r>
              <a:rPr lang="fr-FR" b="1" dirty="0" err="1" smtClean="0"/>
              <a:t>be</a:t>
            </a:r>
            <a:r>
              <a:rPr lang="fr-FR" b="1" dirty="0" smtClean="0"/>
              <a:t> </a:t>
            </a:r>
            <a:r>
              <a:rPr lang="fr-FR" b="1" dirty="0" err="1" smtClean="0"/>
              <a:t>integrated</a:t>
            </a:r>
            <a:r>
              <a:rPr lang="fr-FR" b="1" dirty="0" smtClean="0"/>
              <a:t> in</a:t>
            </a:r>
          </a:p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environments</a:t>
            </a:r>
            <a:endParaRPr lang="en-US" b="1" dirty="0"/>
          </a:p>
        </p:txBody>
      </p:sp>
      <p:pic>
        <p:nvPicPr>
          <p:cNvPr id="147458" name="Picture 2" descr="http://www.google.fr/url?source=imglanding&amp;ct=img&amp;q=https://cdn0.iconfinder.com/data/icons/octicons/1024/puzzle-512.png&amp;sa=X&amp;ei=Q6R2VZaBK4W0UZHTgJgC&amp;ved=0CAkQ8wc&amp;usg=AFQjCNH5iMKwMgKJUX_Xv6Kjy6aBXwAJZ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1" y="3563431"/>
            <a:ext cx="1010645" cy="10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460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502" y="2326015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10" y="4084738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503" y="6037152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42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4791" y="5778500"/>
            <a:ext cx="8648700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for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kind</a:t>
            </a:r>
            <a:r>
              <a:rPr lang="fr-FR" dirty="0" smtClean="0"/>
              <a:t> attention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b="1" smtClean="0"/>
              <a:pPr/>
              <a:t>108</a:t>
            </a:fld>
            <a:endParaRPr lang="fr-FR" b="1" dirty="0"/>
          </a:p>
        </p:txBody>
      </p:sp>
      <p:grpSp>
        <p:nvGrpSpPr>
          <p:cNvPr id="10" name="Groupe 9"/>
          <p:cNvGrpSpPr/>
          <p:nvPr/>
        </p:nvGrpSpPr>
        <p:grpSpPr>
          <a:xfrm>
            <a:off x="1081561" y="3018100"/>
            <a:ext cx="3066142" cy="2209041"/>
            <a:chOff x="254000" y="1566525"/>
            <a:chExt cx="6247427" cy="4636015"/>
          </a:xfrm>
        </p:grpSpPr>
        <p:graphicFrame>
          <p:nvGraphicFramePr>
            <p:cNvPr id="5" name="Obje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7923764"/>
                </p:ext>
              </p:extLst>
            </p:nvPr>
          </p:nvGraphicFramePr>
          <p:xfrm>
            <a:off x="1395779" y="1566525"/>
            <a:ext cx="3133134" cy="23435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87" name="Visio" r:id="rId3" imgW="7143904" imgH="5343623" progId="Visio.Drawing.15">
                    <p:embed/>
                  </p:oleObj>
                </mc:Choice>
                <mc:Fallback>
                  <p:oleObj name="Visio" r:id="rId3" imgW="7143904" imgH="5343623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395779" y="1566525"/>
                          <a:ext cx="3133134" cy="23435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Connecteur droit avec flèche 5"/>
            <p:cNvCxnSpPr/>
            <p:nvPr/>
          </p:nvCxnSpPr>
          <p:spPr>
            <a:xfrm flipV="1">
              <a:off x="701879" y="2459236"/>
              <a:ext cx="693900" cy="175610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4000" y="4215341"/>
              <a:ext cx="6247427" cy="1987199"/>
            </a:xfrm>
            <a:prstGeom prst="rect">
              <a:avLst/>
            </a:prstGeom>
          </p:spPr>
        </p:pic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6"/>
          <a:srcRect b="24701"/>
          <a:stretch/>
        </p:blipFill>
        <p:spPr>
          <a:xfrm>
            <a:off x="4843589" y="485525"/>
            <a:ext cx="936725" cy="970920"/>
          </a:xfrm>
          <a:prstGeom prst="rect">
            <a:avLst/>
          </a:prstGeom>
        </p:spPr>
      </p:pic>
      <p:pic>
        <p:nvPicPr>
          <p:cNvPr id="24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45" y="218338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419" y="593388"/>
            <a:ext cx="954315" cy="954315"/>
          </a:xfrm>
          <a:prstGeom prst="rect">
            <a:avLst/>
          </a:prstGeom>
        </p:spPr>
      </p:pic>
      <p:pic>
        <p:nvPicPr>
          <p:cNvPr id="28" name="Picture 2" descr="http://www.google.fr/url?source=imglanding&amp;ct=img&amp;q=https://cdn0.iconfinder.com/data/icons/octicons/1024/puzzle-512.png&amp;sa=X&amp;ei=Q6R2VZaBK4W0UZHTgJgC&amp;ved=0CAkQ8wc&amp;usg=AFQjCNH5iMKwMgKJUX_Xv6Kjy6aBXwAJZ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044" y="337482"/>
            <a:ext cx="1010645" cy="10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536621" y="218338"/>
            <a:ext cx="3842657" cy="1329366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30" name="ZoneTexte 29"/>
          <p:cNvSpPr txBox="1"/>
          <p:nvPr/>
        </p:nvSpPr>
        <p:spPr>
          <a:xfrm>
            <a:off x="4710793" y="1681780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Extendability</a:t>
            </a:r>
            <a:r>
              <a:rPr lang="fr-FR" b="1" dirty="0" smtClean="0"/>
              <a:t>/</a:t>
            </a:r>
            <a:r>
              <a:rPr lang="fr-FR" b="1" dirty="0" err="1" smtClean="0"/>
              <a:t>Reusability</a:t>
            </a:r>
            <a:endParaRPr lang="fr-FR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1166960" y="2471087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Visual Information</a:t>
            </a:r>
            <a:endParaRPr lang="fr-FR" b="1" dirty="0"/>
          </a:p>
        </p:txBody>
      </p:sp>
      <p:pic>
        <p:nvPicPr>
          <p:cNvPr id="33" name="Picture 2" descr="Download Icon Files"/>
          <p:cNvPicPr>
            <a:picLocks noChangeAspect="1" noChangeArrowheads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1" y="745902"/>
            <a:ext cx="624941" cy="6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ownload Icon Files"/>
          <p:cNvPicPr>
            <a:picLocks noChangeAspect="1" noChangeArrowheads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29" y="512172"/>
            <a:ext cx="877827" cy="87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ownload Icon Files"/>
          <p:cNvPicPr>
            <a:picLocks noChangeAspect="1" noChangeArrowheads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830" y="218337"/>
            <a:ext cx="1175035" cy="11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/>
          <p:cNvSpPr txBox="1"/>
          <p:nvPr/>
        </p:nvSpPr>
        <p:spPr>
          <a:xfrm>
            <a:off x="1143199" y="1604573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Scaling</a:t>
            </a:r>
            <a:r>
              <a:rPr lang="fr-FR" b="1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graphicFrame>
        <p:nvGraphicFramePr>
          <p:cNvPr id="37" name="Obje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706648"/>
              </p:ext>
            </p:extLst>
          </p:nvPr>
        </p:nvGraphicFramePr>
        <p:xfrm>
          <a:off x="5520014" y="3112713"/>
          <a:ext cx="2648720" cy="203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88" name="Visio" r:id="rId11" imgW="7762747" imgH="5953118" progId="Visio.Drawing.15">
                  <p:embed/>
                </p:oleObj>
              </mc:Choice>
              <mc:Fallback>
                <p:oleObj name="Visio" r:id="rId11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20014" y="3112713"/>
                        <a:ext cx="2648720" cy="2031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ZoneTexte 37"/>
          <p:cNvSpPr txBox="1"/>
          <p:nvPr/>
        </p:nvSpPr>
        <p:spPr>
          <a:xfrm>
            <a:off x="5689381" y="2471087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Space</a:t>
            </a:r>
            <a:r>
              <a:rPr lang="fr-FR" b="1" dirty="0" smtClean="0"/>
              <a:t> structure</a:t>
            </a:r>
            <a:endParaRPr lang="fr-FR" b="1" dirty="0"/>
          </a:p>
        </p:txBody>
      </p:sp>
      <p:sp>
        <p:nvSpPr>
          <p:cNvPr id="39" name="Rectangle 38"/>
          <p:cNvSpPr/>
          <p:nvPr/>
        </p:nvSpPr>
        <p:spPr>
          <a:xfrm>
            <a:off x="914400" y="186530"/>
            <a:ext cx="2777465" cy="1329366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40" name="Rectangle 39"/>
          <p:cNvSpPr/>
          <p:nvPr/>
        </p:nvSpPr>
        <p:spPr>
          <a:xfrm>
            <a:off x="859613" y="2911770"/>
            <a:ext cx="3385816" cy="2433115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41" name="Rectangle 40"/>
          <p:cNvSpPr/>
          <p:nvPr/>
        </p:nvSpPr>
        <p:spPr>
          <a:xfrm>
            <a:off x="5370517" y="2911770"/>
            <a:ext cx="2798217" cy="2434056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31" name="Objet 30"/>
          <p:cNvGraphicFramePr>
            <a:graphicFrameLocks noChangeAspect="1"/>
          </p:cNvGraphicFramePr>
          <p:nvPr>
            <p:extLst/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3" name="Visio" r:id="rId4" imgW="7753270" imgH="5953118" progId="Visio.Drawing.15">
                  <p:embed/>
                </p:oleObj>
              </mc:Choice>
              <mc:Fallback>
                <p:oleObj name="Visio" r:id="rId4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5470644" y="3273910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62" name="ZoneTexte 61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ZoneTexte 78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ZoneTexte 79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82" name="Connecteur droit avec flèche 81"/>
            <p:cNvCxnSpPr>
              <a:stCxn id="83" idx="3"/>
              <a:endCxn id="62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82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85" name="Connecteur droit avec flèche 84"/>
            <p:cNvCxnSpPr>
              <a:stCxn id="83" idx="3"/>
              <a:endCxn id="65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>
              <a:stCxn id="83" idx="3"/>
              <a:endCxn id="66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>
              <a:stCxn id="84" idx="3"/>
              <a:endCxn id="80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4" idx="3"/>
              <a:endCxn id="81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90" name="Connecteur droit avec flèche 89"/>
            <p:cNvCxnSpPr>
              <a:stCxn id="89" idx="3"/>
              <a:endCxn id="83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>
              <a:stCxn id="89" idx="3"/>
              <a:endCxn id="84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518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build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8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351996" y="3083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43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996" y="3083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53583" y="5845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44009" y="5987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817568" y="2529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637597" y="1913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31372" y="3583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71302" y="2646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121705" y="1779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295506" y="2425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075032" y="5052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747228" y="2114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22490" y="1767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886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3999" y="5206774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5" y="5309620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2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3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312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Visual information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5668433" y="1527154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91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68433" y="1527154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 flipV="1">
            <a:off x="3200400" y="2099733"/>
            <a:ext cx="2468033" cy="188806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62389" y="3326889"/>
            <a:ext cx="303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Procedural</a:t>
            </a:r>
            <a:r>
              <a:rPr lang="fr-FR" sz="2400" b="1" dirty="0" smtClean="0"/>
              <a:t> Textures</a:t>
            </a:r>
            <a:endParaRPr lang="en-US" sz="24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4000" y="4215341"/>
            <a:ext cx="6247427" cy="1987199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62389" y="3732239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Holten’s</a:t>
            </a:r>
            <a:r>
              <a:rPr lang="fr-FR" b="1" dirty="0" smtClean="0"/>
              <a:t> master </a:t>
            </a:r>
            <a:r>
              <a:rPr lang="fr-FR" b="1" dirty="0" err="1" smtClean="0"/>
              <a:t>thesis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005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dirty="0" smtClean="0"/>
              <a:t>Objective: </a:t>
            </a:r>
            <a:r>
              <a:rPr lang="fr-FR" sz="3600" dirty="0" err="1" smtClean="0"/>
              <a:t>reduce</a:t>
            </a:r>
            <a:r>
              <a:rPr lang="fr-FR" sz="3600" dirty="0" smtClean="0"/>
              <a:t> the </a:t>
            </a:r>
            <a:r>
              <a:rPr lang="fr-FR" sz="3600" dirty="0" err="1" smtClean="0"/>
              <a:t>complexity</a:t>
            </a:r>
            <a:r>
              <a:rPr lang="fr-FR" sz="3600" dirty="0"/>
              <a:t> </a:t>
            </a:r>
            <a:r>
              <a:rPr lang="fr-FR" sz="3600" dirty="0" smtClean="0"/>
              <a:t>but </a:t>
            </a:r>
            <a:r>
              <a:rPr lang="fr-FR" sz="3600" dirty="0" err="1" smtClean="0"/>
              <a:t>keep</a:t>
            </a:r>
            <a:r>
              <a:rPr lang="fr-FR" sz="3600" dirty="0" smtClean="0"/>
              <a:t> information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45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Partition and </a:t>
            </a:r>
            <a:r>
              <a:rPr lang="fr-FR" dirty="0" err="1" smtClean="0"/>
              <a:t>aggregation</a:t>
            </a:r>
            <a:r>
              <a:rPr lang="fr-FR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55468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535282" y="541395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Characteristic</a:t>
            </a:r>
            <a:endParaRPr lang="fr-FR" b="1" dirty="0" smtClean="0"/>
          </a:p>
          <a:p>
            <a:pPr algn="ctr"/>
            <a:r>
              <a:rPr lang="fr-FR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90" y="2380036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116245" y="4302465"/>
            <a:ext cx="4414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Effective trace-</a:t>
            </a:r>
            <a:r>
              <a:rPr lang="fr-FR" sz="2400" b="1" dirty="0" err="1" smtClean="0"/>
              <a:t>based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endParaRPr lang="fr-FR" sz="2400" b="1" dirty="0" smtClean="0"/>
          </a:p>
          <a:p>
            <a:r>
              <a:rPr lang="fr-FR" sz="2400" b="1" dirty="0" smtClean="0"/>
              <a:t>of </a:t>
            </a:r>
            <a:r>
              <a:rPr lang="fr-FR" sz="2400" b="1" dirty="0" err="1" smtClean="0"/>
              <a:t>embedded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systems</a:t>
            </a:r>
            <a:endParaRPr lang="fr-FR" sz="2400" b="1" dirty="0" smtClean="0"/>
          </a:p>
          <a:p>
            <a:endParaRPr lang="fr-F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close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first</a:t>
                </a:r>
                <a:endParaRPr lang="fr-FR" sz="2000" dirty="0"/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lipse 25"/>
          <p:cNvSpPr/>
          <p:nvPr/>
        </p:nvSpPr>
        <p:spPr>
          <a:xfrm rot="1386068">
            <a:off x="6014811" y="3552565"/>
            <a:ext cx="2185464" cy="15840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285658" y="3806257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662843" y="4164589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96945" y="4558807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89372" y="3934766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816500" y="4028611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524121" y="4727926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4910736" y="4762782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3636952" y="3703477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473812" y="4248665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717540" y="3921404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4040865" y="4210996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03629" y="4907027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528725" y="3623099"/>
            <a:ext cx="523669" cy="50190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20322803">
            <a:off x="3880879" y="3878546"/>
            <a:ext cx="1312141" cy="82549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171744" y="4714145"/>
            <a:ext cx="1253581" cy="57033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600282" y="3802359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6994876" y="4183228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482829" y="4604266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7676118" y="4037079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131124" y="4024712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822115" y="4710259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Ellipse 26"/>
          <p:cNvSpPr/>
          <p:nvPr/>
        </p:nvSpPr>
        <p:spPr>
          <a:xfrm rot="1386068">
            <a:off x="2088775" y="3860632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106263" y="4474468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431701" y="4648438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77584" y="4097857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194613" y="3721247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715600" y="3942871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781259" y="3287792"/>
            <a:ext cx="7458852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2994411" y="2771978"/>
            <a:ext cx="3032547" cy="40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744386" y="6187644"/>
            <a:ext cx="745885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753687" y="6239338"/>
            <a:ext cx="19479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284450" y="5335508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p=0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005641" y="5335382"/>
            <a:ext cx="110318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0&lt;p&lt;1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6871211" y="5334238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p=1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 err="1" smtClean="0"/>
              <a:t>Constraint</a:t>
            </a:r>
            <a:r>
              <a:rPr lang="fr-FR" sz="2400" b="1" dirty="0" smtClean="0"/>
              <a:t> : </a:t>
            </a:r>
            <a:r>
              <a:rPr lang="fr-FR" sz="2400" b="1" dirty="0" err="1" smtClean="0"/>
              <a:t>continuous</a:t>
            </a:r>
            <a:r>
              <a:rPr lang="fr-FR" sz="2400" b="1" dirty="0" smtClean="0"/>
              <a:t> time </a:t>
            </a:r>
            <a:r>
              <a:rPr lang="fr-FR" sz="2400" b="1" dirty="0" err="1" smtClean="0"/>
              <a:t>intervals</a:t>
            </a:r>
            <a:endParaRPr lang="fr-FR" sz="2400" b="1" dirty="0" smtClean="0"/>
          </a:p>
          <a:p>
            <a:pPr lvl="1"/>
            <a:r>
              <a:rPr lang="fr-FR" sz="2000" b="1" dirty="0" err="1" smtClean="0"/>
              <a:t>Reduce</a:t>
            </a:r>
            <a:r>
              <a:rPr lang="fr-FR" sz="2000" b="1" dirty="0" smtClean="0"/>
              <a:t> </a:t>
            </a:r>
            <a:r>
              <a:rPr lang="fr-FR" sz="2000" dirty="0" smtClean="0"/>
              <a:t>the</a:t>
            </a:r>
            <a:r>
              <a:rPr lang="fr-FR" sz="2000" b="1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possible partitions</a:t>
            </a:r>
          </a:p>
          <a:p>
            <a:pPr lvl="1"/>
            <a:r>
              <a:rPr lang="fr-FR" sz="2000" dirty="0" err="1" smtClean="0"/>
              <a:t>Bring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coherence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b="1" dirty="0" err="1" smtClean="0"/>
              <a:t>syntaxic</a:t>
            </a:r>
            <a:r>
              <a:rPr lang="fr-FR" sz="2000" dirty="0" smtClean="0"/>
              <a:t> and </a:t>
            </a:r>
            <a:r>
              <a:rPr lang="fr-FR" sz="2000" b="1" dirty="0" err="1" smtClean="0"/>
              <a:t>semantic</a:t>
            </a:r>
            <a:r>
              <a:rPr lang="fr-FR" sz="2000" dirty="0" smtClean="0"/>
              <a:t> </a:t>
            </a:r>
            <a:r>
              <a:rPr lang="fr-FR" sz="2000" dirty="0" err="1" smtClean="0"/>
              <a:t>characteristics</a:t>
            </a:r>
            <a:r>
              <a:rPr lang="fr-FR" sz="20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56" name="Rectangle 55"/>
          <p:cNvSpPr/>
          <p:nvPr/>
        </p:nvSpPr>
        <p:spPr>
          <a:xfrm>
            <a:off x="976695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1555311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2133926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2712542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963293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1541908" y="3957991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2699138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963293" y="4512398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1541909" y="4512398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963292" y="5066804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963293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1541908" y="5622215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2120524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963292" y="3680272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48" y="509963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1" y="4558641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1" y="401764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84" y="5711799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Connecteur droit avec flèche 75"/>
          <p:cNvCxnSpPr/>
          <p:nvPr/>
        </p:nvCxnSpPr>
        <p:spPr>
          <a:xfrm>
            <a:off x="3683000" y="4558641"/>
            <a:ext cx="4699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Algorithmic </a:t>
                </a:r>
                <a:r>
                  <a:rPr lang="fr-FR" sz="2400" b="1" dirty="0" err="1" smtClean="0"/>
                  <a:t>Complexity</a:t>
                </a:r>
                <a:r>
                  <a:rPr lang="fr-FR" sz="2400" b="1" dirty="0" smtClean="0"/>
                  <a:t> =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𝓞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blipFill rotWithShape="0">
                <a:blip r:embed="rId5"/>
                <a:stretch>
                  <a:fillRect l="-1866" t="-8974" r="-24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74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22523"/>
            <a:ext cx="8648699" cy="4517410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 smtClean="0"/>
              <a:t>A </a:t>
            </a:r>
            <a:r>
              <a:rPr lang="fr-FR" b="1" dirty="0" err="1"/>
              <a:t>d</a:t>
            </a:r>
            <a:r>
              <a:rPr lang="fr-FR" b="1" dirty="0" err="1" smtClean="0"/>
              <a:t>ifferent</a:t>
            </a:r>
            <a:r>
              <a:rPr lang="fr-FR" b="1" dirty="0" smtClean="0"/>
              <a:t> </a:t>
            </a:r>
            <a:r>
              <a:rPr lang="fr-FR" b="1" dirty="0" err="1" smtClean="0"/>
              <a:t>context</a:t>
            </a:r>
            <a:endParaRPr lang="fr-FR" b="1" dirty="0" smtClean="0"/>
          </a:p>
          <a:p>
            <a:pPr lvl="1"/>
            <a:r>
              <a:rPr lang="fr-FR" b="1" dirty="0" err="1" smtClean="0"/>
              <a:t>Traced</a:t>
            </a:r>
            <a:r>
              <a:rPr lang="fr-FR" b="1" dirty="0" smtClean="0"/>
              <a:t> system </a:t>
            </a:r>
            <a:r>
              <a:rPr lang="fr-FR" b="1" dirty="0" err="1" smtClean="0"/>
              <a:t>scale</a:t>
            </a:r>
            <a:r>
              <a:rPr lang="fr-FR" b="1" dirty="0" smtClean="0"/>
              <a:t> &gt;&gt; LP use case </a:t>
            </a:r>
            <a:r>
              <a:rPr lang="fr-FR" b="1" dirty="0" err="1" smtClean="0"/>
              <a:t>scale</a:t>
            </a:r>
            <a:endParaRPr lang="fr-FR" b="1" dirty="0" smtClean="0"/>
          </a:p>
          <a:p>
            <a:pPr lvl="1"/>
            <a:r>
              <a:rPr lang="fr-FR" b="1" dirty="0" smtClean="0"/>
              <a:t>Trace structure</a:t>
            </a:r>
          </a:p>
          <a:p>
            <a:pPr lvl="2"/>
            <a:r>
              <a:rPr lang="fr-FR" dirty="0" smtClean="0"/>
              <a:t>New</a:t>
            </a:r>
            <a:r>
              <a:rPr lang="fr-FR" b="1" dirty="0" smtClean="0"/>
              <a:t> data structures</a:t>
            </a:r>
          </a:p>
          <a:p>
            <a:pPr lvl="2"/>
            <a:r>
              <a:rPr lang="fr-FR" b="1" dirty="0" err="1"/>
              <a:t>A</a:t>
            </a:r>
            <a:r>
              <a:rPr lang="fr-FR" b="1" dirty="0" err="1" smtClean="0"/>
              <a:t>dapt</a:t>
            </a:r>
            <a:r>
              <a:rPr lang="fr-FR" b="1" dirty="0" smtClean="0"/>
              <a:t> </a:t>
            </a:r>
            <a:r>
              <a:rPr lang="fr-FR" dirty="0" smtClean="0"/>
              <a:t>the</a:t>
            </a:r>
            <a:r>
              <a:rPr lang="fr-FR" b="1" dirty="0" smtClean="0"/>
              <a:t>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lvl="1"/>
            <a:r>
              <a:rPr lang="fr-FR" b="1" dirty="0" err="1" smtClean="0"/>
              <a:t>Metrics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effective </a:t>
            </a:r>
            <a:r>
              <a:rPr lang="fr-FR" b="1" dirty="0" err="1" smtClean="0"/>
              <a:t>implementation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Represent</a:t>
            </a:r>
            <a:r>
              <a:rPr lang="fr-FR" dirty="0" smtClean="0"/>
              <a:t> a </a:t>
            </a:r>
            <a:r>
              <a:rPr lang="fr-FR" b="1" dirty="0" err="1" smtClean="0"/>
              <a:t>multidimensional</a:t>
            </a:r>
            <a:r>
              <a:rPr lang="fr-FR" dirty="0" smtClean="0"/>
              <a:t> system</a:t>
            </a:r>
          </a:p>
          <a:p>
            <a:pPr lvl="1"/>
            <a:endParaRPr lang="fr-FR" dirty="0" smtClean="0"/>
          </a:p>
          <a:p>
            <a:r>
              <a:rPr lang="fr-FR" b="1" dirty="0" err="1" smtClean="0"/>
              <a:t>Graphical</a:t>
            </a:r>
            <a:r>
              <a:rPr lang="fr-FR" b="1" dirty="0" smtClean="0"/>
              <a:t> </a:t>
            </a:r>
            <a:r>
              <a:rPr lang="fr-FR" b="1" dirty="0" err="1" smtClean="0"/>
              <a:t>object</a:t>
            </a:r>
            <a:r>
              <a:rPr lang="fr-FR" b="1" dirty="0" smtClean="0"/>
              <a:t> budget</a:t>
            </a:r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lvl="1"/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graphicFrame>
        <p:nvGraphicFramePr>
          <p:cNvPr id="30" name="Objet 29"/>
          <p:cNvGraphicFramePr>
            <a:graphicFrameLocks noChangeAspect="1"/>
          </p:cNvGraphicFramePr>
          <p:nvPr>
            <p:extLst/>
          </p:nvPr>
        </p:nvGraphicFramePr>
        <p:xfrm>
          <a:off x="5915229" y="2569082"/>
          <a:ext cx="2987470" cy="141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14" name="Visio" r:id="rId3" imgW="7391371" imgH="3791093" progId="Visio.Drawing.15">
                  <p:embed/>
                </p:oleObj>
              </mc:Choice>
              <mc:Fallback>
                <p:oleObj name="Visio" r:id="rId3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15229" y="2569082"/>
                        <a:ext cx="2987470" cy="1412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5915229" y="1843674"/>
          <a:ext cx="2786009" cy="518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15" name="Visio" r:id="rId5" imgW="6667573" imgH="1266740" progId="Visio.Drawing.15">
                  <p:embed/>
                </p:oleObj>
              </mc:Choice>
              <mc:Fallback>
                <p:oleObj name="Visio" r:id="rId5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15229" y="1843674"/>
                        <a:ext cx="2786009" cy="518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338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885572"/>
              </p:ext>
            </p:extLst>
          </p:nvPr>
        </p:nvGraphicFramePr>
        <p:xfrm>
          <a:off x="1156469" y="1972209"/>
          <a:ext cx="7191665" cy="4273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9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6469" y="1972209"/>
                        <a:ext cx="7191665" cy="4273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Discretize</a:t>
            </a:r>
            <a:r>
              <a:rPr lang="fr-FR" sz="3200" dirty="0" smtClean="0"/>
              <a:t> and </a:t>
            </a:r>
            <a:r>
              <a:rPr lang="fr-FR" sz="3200" dirty="0" err="1" smtClean="0"/>
              <a:t>fill</a:t>
            </a:r>
            <a:r>
              <a:rPr lang="fr-FR" sz="3200" dirty="0" smtClean="0"/>
              <a:t> the </a:t>
            </a:r>
            <a:r>
              <a:rPr lang="fr-FR" sz="3200" dirty="0" err="1" smtClean="0"/>
              <a:t>microscopic</a:t>
            </a:r>
            <a:r>
              <a:rPr lang="fr-FR" sz="3200" dirty="0" smtClean="0"/>
              <a:t> model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1438782" y="5326308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047180" y="5343875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3299654" y="53455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4521289" y="53369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5833935" y="53369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146581" y="53265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3927616" y="5653914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3123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38" name="Connecteur droit 37"/>
          <p:cNvCxnSpPr/>
          <p:nvPr/>
        </p:nvCxnSpPr>
        <p:spPr>
          <a:xfrm>
            <a:off x="1438782" y="3953933"/>
            <a:ext cx="0" cy="13929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024614" y="4019270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44" name="ZoneTexte 43"/>
          <p:cNvSpPr txBox="1"/>
          <p:nvPr/>
        </p:nvSpPr>
        <p:spPr>
          <a:xfrm>
            <a:off x="1025650" y="442127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024614" y="4783935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8" name="ZoneTexte 47"/>
          <p:cNvSpPr txBox="1"/>
          <p:nvPr/>
        </p:nvSpPr>
        <p:spPr>
          <a:xfrm rot="16200000">
            <a:off x="536623" y="4348098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4752300" y="3420533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1748594" y="1674458"/>
            <a:ext cx="114073" cy="12888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1752580" y="1684867"/>
            <a:ext cx="483883" cy="1278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1748593" y="1684631"/>
            <a:ext cx="2218387" cy="930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156469" y="1327790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</a:t>
            </a:r>
            <a:r>
              <a:rPr lang="fr-FR" sz="1400" dirty="0" smtClean="0"/>
              <a:t> calls</a:t>
            </a:r>
            <a:endParaRPr lang="en-US" sz="1400" dirty="0"/>
          </a:p>
        </p:txBody>
      </p:sp>
      <p:sp>
        <p:nvSpPr>
          <p:cNvPr id="33" name="ZoneTexte 32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7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718893"/>
              </p:ext>
            </p:extLst>
          </p:nvPr>
        </p:nvGraphicFramePr>
        <p:xfrm>
          <a:off x="856467" y="2068333"/>
          <a:ext cx="7183709" cy="4269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4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7" y="2068333"/>
                        <a:ext cx="7183709" cy="4269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/>
              <a:t> s</a:t>
            </a:r>
            <a:r>
              <a:rPr lang="fr-FR" dirty="0" smtClean="0"/>
              <a:t>1 – </a:t>
            </a:r>
            <a:r>
              <a:rPr lang="fr-FR" dirty="0" err="1" smtClean="0">
                <a:solidFill>
                  <a:srgbClr val="7030A0"/>
                </a:solidFill>
              </a:rPr>
              <a:t>purple</a:t>
            </a:r>
            <a:r>
              <a:rPr lang="fr-FR" dirty="0" smtClean="0">
                <a:solidFill>
                  <a:srgbClr val="7030A0"/>
                </a:solidFill>
              </a:rPr>
              <a:t> </a:t>
            </a:r>
            <a:r>
              <a:rPr lang="fr-FR" dirty="0" err="1" smtClean="0">
                <a:solidFill>
                  <a:srgbClr val="7030A0"/>
                </a:solidFill>
              </a:rPr>
              <a:t>function</a:t>
            </a:r>
            <a:r>
              <a:rPr lang="fr-FR" dirty="0" smtClean="0">
                <a:solidFill>
                  <a:srgbClr val="7030A0"/>
                </a:solidFill>
              </a:rPr>
              <a:t> J5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4478867" y="2384439"/>
            <a:ext cx="14937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H="1">
            <a:off x="5020733" y="2384439"/>
            <a:ext cx="3414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5481515" y="2391020"/>
            <a:ext cx="377418" cy="1283442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731472"/>
              </p:ext>
            </p:extLst>
          </p:nvPr>
        </p:nvGraphicFramePr>
        <p:xfrm>
          <a:off x="856467" y="2071484"/>
          <a:ext cx="7187968" cy="42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60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7" y="2071484"/>
                        <a:ext cx="7187968" cy="42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chemeClr val="accent2"/>
                </a:solidFill>
              </a:rPr>
              <a:t>red</a:t>
            </a:r>
            <a:r>
              <a:rPr lang="fr-FR" dirty="0" smtClean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function</a:t>
            </a:r>
            <a:r>
              <a:rPr lang="fr-FR" dirty="0">
                <a:solidFill>
                  <a:schemeClr val="accent2"/>
                </a:solidFill>
              </a:rPr>
              <a:t> J</a:t>
            </a:r>
            <a:r>
              <a:rPr lang="fr-FR" dirty="0" smtClean="0">
                <a:solidFill>
                  <a:schemeClr val="accent2"/>
                </a:solidFill>
              </a:rPr>
              <a:t>3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5589917" y="2384439"/>
            <a:ext cx="158950" cy="1542290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25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473260"/>
              </p:ext>
            </p:extLst>
          </p:nvPr>
        </p:nvGraphicFramePr>
        <p:xfrm>
          <a:off x="865200" y="2092181"/>
          <a:ext cx="7127074" cy="423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83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200" y="2092181"/>
                        <a:ext cx="7127074" cy="4235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chemeClr val="accent1"/>
                </a:solidFill>
              </a:rPr>
              <a:t>blue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function</a:t>
            </a:r>
            <a:r>
              <a:rPr lang="fr-FR" dirty="0" smtClean="0">
                <a:solidFill>
                  <a:schemeClr val="accent1"/>
                </a:solidFill>
              </a:rPr>
              <a:t> J1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 flipH="1">
            <a:off x="5698067" y="2391020"/>
            <a:ext cx="152400" cy="213004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59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964213"/>
              </p:ext>
            </p:extLst>
          </p:nvPr>
        </p:nvGraphicFramePr>
        <p:xfrm>
          <a:off x="865200" y="2068334"/>
          <a:ext cx="7140828" cy="4243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62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200" y="2068334"/>
                        <a:ext cx="7140828" cy="4243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 smtClean="0"/>
              <a:t> s2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310530" y="2802807"/>
            <a:ext cx="66737" cy="2023193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4052897" y="2802807"/>
            <a:ext cx="25400" cy="1564374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>
            <a:off x="4746446" y="2809477"/>
            <a:ext cx="101123" cy="18654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>
            <a:off x="3683718" y="2790371"/>
            <a:ext cx="255356" cy="1576810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73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331243"/>
              </p:ext>
            </p:extLst>
          </p:nvPr>
        </p:nvGraphicFramePr>
        <p:xfrm>
          <a:off x="879308" y="2068332"/>
          <a:ext cx="7135264" cy="4240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08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9308" y="2068332"/>
                        <a:ext cx="7135264" cy="4240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8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297581"/>
              </p:ext>
            </p:extLst>
          </p:nvPr>
        </p:nvGraphicFramePr>
        <p:xfrm>
          <a:off x="257175" y="1885950"/>
          <a:ext cx="7085013" cy="324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2" name="Visio" r:id="rId5" imgW="18707115" imgH="8563138" progId="Visio.Drawing.15">
                  <p:embed/>
                </p:oleObj>
              </mc:Choice>
              <mc:Fallback>
                <p:oleObj name="Visio" r:id="rId5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175" y="1885950"/>
                        <a:ext cx="7085013" cy="324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728754" y="6390994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5"/>
          <p:cNvSpPr txBox="1">
            <a:spLocks/>
          </p:cNvSpPr>
          <p:nvPr/>
        </p:nvSpPr>
        <p:spPr>
          <a:xfrm>
            <a:off x="1706142" y="1726013"/>
            <a:ext cx="7551682" cy="259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Overview</a:t>
            </a:r>
            <a:r>
              <a:rPr lang="fr-FR" sz="3200" b="1" dirty="0" smtClean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2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 		</a:t>
            </a:r>
            <a:r>
              <a:rPr lang="fr-FR" sz="2400" dirty="0" err="1" smtClean="0"/>
              <a:t>Data+visual</a:t>
            </a:r>
            <a:r>
              <a:rPr lang="fr-FR" sz="2400" dirty="0" smtClean="0"/>
              <a:t> </a:t>
            </a:r>
            <a:r>
              <a:rPr lang="fr-FR" sz="2400" dirty="0" err="1" smtClean="0"/>
              <a:t>aggregations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fr-FR" sz="2800" b="1" dirty="0" smtClean="0"/>
              <a:t>     		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semantics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Compliance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the top down </a:t>
            </a:r>
            <a:r>
              <a:rPr lang="fr-FR" sz="3200" dirty="0" err="1" smtClean="0"/>
              <a:t>approach</a:t>
            </a:r>
            <a:endParaRPr lang="fr-FR" sz="32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807355" y="3809168"/>
            <a:ext cx="7163790" cy="49248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sz="2800" b="1" dirty="0" smtClean="0"/>
              <a:t>Interaction</a:t>
            </a:r>
            <a:endParaRPr lang="fr-FR" sz="20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538960" y="1604076"/>
            <a:ext cx="1556268" cy="5025323"/>
            <a:chOff x="587825" y="2367563"/>
            <a:chExt cx="2223769" cy="7082959"/>
          </a:xfrm>
        </p:grpSpPr>
        <p:pic>
          <p:nvPicPr>
            <p:cNvPr id="8" name="Picture 6" descr="ey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552" y="2367563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n, zoom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ilt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lis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èche droite 11"/>
            <p:cNvSpPr/>
            <p:nvPr/>
          </p:nvSpPr>
          <p:spPr>
            <a:xfrm rot="5400000">
              <a:off x="-2616801" y="5788696"/>
              <a:ext cx="6866452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663" y="2465612"/>
            <a:ext cx="352867" cy="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624" y="2875688"/>
            <a:ext cx="470947" cy="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872362" y="3129578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872362" y="2693689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807355" y="5335235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2800" b="1" dirty="0" err="1" smtClean="0"/>
              <a:t>Statistics</a:t>
            </a:r>
            <a:r>
              <a:rPr lang="fr-FR" sz="2800" b="1" dirty="0" smtClean="0"/>
              <a:t>, </a:t>
            </a:r>
            <a:r>
              <a:rPr lang="fr-FR" sz="2800" b="1" dirty="0" err="1"/>
              <a:t>s</a:t>
            </a:r>
            <a:r>
              <a:rPr lang="fr-FR" sz="2800" b="1" dirty="0" err="1" smtClean="0"/>
              <a:t>pace</a:t>
            </a:r>
            <a:r>
              <a:rPr lang="fr-FR" sz="2800" b="1" dirty="0" smtClean="0"/>
              <a:t> time </a:t>
            </a:r>
            <a:r>
              <a:rPr lang="fr-FR" sz="2800" b="1" dirty="0" err="1" smtClean="0"/>
              <a:t>diagram</a:t>
            </a:r>
            <a:r>
              <a:rPr lang="fr-FR" sz="2800" b="1" dirty="0" smtClean="0"/>
              <a:t> </a:t>
            </a:r>
          </a:p>
        </p:txBody>
      </p: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1807355" y="4572370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2800" b="1" dirty="0" err="1" smtClean="0"/>
              <a:t>Dialog</a:t>
            </a:r>
            <a:r>
              <a:rPr lang="fr-FR" sz="2800" b="1" dirty="0" smtClean="0"/>
              <a:t> boxes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869963" y="1508238"/>
            <a:ext cx="7797800" cy="1991696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space réservé du contenu 5"/>
          <p:cNvSpPr txBox="1">
            <a:spLocks/>
          </p:cNvSpPr>
          <p:nvPr/>
        </p:nvSpPr>
        <p:spPr>
          <a:xfrm>
            <a:off x="1807355" y="604549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2800" b="1" dirty="0" err="1" smtClean="0"/>
              <a:t>Localization</a:t>
            </a:r>
            <a:r>
              <a:rPr lang="fr-FR" sz="2800" b="1" dirty="0" smtClean="0"/>
              <a:t> and indentification of the </a:t>
            </a:r>
            <a:r>
              <a:rPr lang="fr-FR" sz="2800" b="1" dirty="0" err="1" smtClean="0"/>
              <a:t>problem</a:t>
            </a:r>
            <a:endParaRPr lang="fr-FR" sz="2800" b="1" dirty="0" smtClean="0"/>
          </a:p>
        </p:txBody>
      </p:sp>
      <p:pic>
        <p:nvPicPr>
          <p:cNvPr id="156674" name="Picture 2" descr="http://uxrepo.com/static/icon-sets/iconic/png32/512/000000/target-512-0000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91" y="5968652"/>
            <a:ext cx="772167" cy="83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0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395657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3453306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180873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391526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268840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338621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407458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400380"/>
            <a:ext cx="2252376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  <p:sp>
        <p:nvSpPr>
          <p:cNvPr id="13" name="Rectangle 12"/>
          <p:cNvSpPr/>
          <p:nvPr/>
        </p:nvSpPr>
        <p:spPr>
          <a:xfrm>
            <a:off x="891063" y="5857402"/>
            <a:ext cx="77219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sz="2400" b="1" dirty="0" smtClean="0"/>
              <a:t>- 74</a:t>
            </a:r>
            <a:r>
              <a:rPr lang="fr-FR" sz="2400" dirty="0" smtClean="0"/>
              <a:t> </a:t>
            </a:r>
            <a:r>
              <a:rPr lang="fr-FR" sz="2400" dirty="0"/>
              <a:t>second </a:t>
            </a:r>
            <a:r>
              <a:rPr lang="fr-FR" sz="2400" dirty="0" smtClean="0"/>
              <a:t>duration: </a:t>
            </a:r>
            <a:r>
              <a:rPr lang="fr-FR" sz="2400" b="1" dirty="0" smtClean="0"/>
              <a:t>218 M</a:t>
            </a:r>
            <a:r>
              <a:rPr lang="fr-FR" sz="2400" dirty="0" smtClean="0"/>
              <a:t> </a:t>
            </a:r>
            <a:r>
              <a:rPr lang="fr-FR" sz="2400" dirty="0" err="1" smtClean="0"/>
              <a:t>events</a:t>
            </a:r>
            <a:r>
              <a:rPr lang="fr-FR" sz="2400" dirty="0" smtClean="0"/>
              <a:t>, </a:t>
            </a:r>
            <a:r>
              <a:rPr lang="fr-FR" sz="2400" b="1" dirty="0" smtClean="0"/>
              <a:t>12</a:t>
            </a:r>
            <a:r>
              <a:rPr lang="fr-FR" sz="2400" dirty="0" smtClean="0"/>
              <a:t> GB</a:t>
            </a:r>
            <a:endParaRPr lang="fr-FR" sz="2400" dirty="0"/>
          </a:p>
          <a:p>
            <a:pPr lvl="1"/>
            <a:endParaRPr lang="fr-FR" sz="2400" dirty="0"/>
          </a:p>
        </p:txBody>
      </p:sp>
      <p:pic>
        <p:nvPicPr>
          <p:cNvPr id="14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698983"/>
            <a:ext cx="958082" cy="9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err="1" smtClean="0"/>
              <a:t>Particularities</a:t>
            </a:r>
            <a:r>
              <a:rPr lang="fr-FR" sz="3600" dirty="0" smtClean="0"/>
              <a:t> of </a:t>
            </a:r>
            <a:r>
              <a:rPr lang="fr-FR" sz="3600" dirty="0" err="1" smtClean="0"/>
              <a:t>parallel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50179" y="4545168"/>
            <a:ext cx="8299835" cy="1810611"/>
            <a:chOff x="350179" y="4243082"/>
            <a:chExt cx="8499416" cy="2112697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865501" y="6355779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865501" y="4243082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50181" y="4243082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50180" y="49859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0179" y="5696469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44076" y="2001834"/>
            <a:ext cx="8305938" cy="1806118"/>
            <a:chOff x="344075" y="1622275"/>
            <a:chExt cx="8533222" cy="2112697"/>
          </a:xfrm>
        </p:grpSpPr>
        <p:graphicFrame>
          <p:nvGraphicFramePr>
            <p:cNvPr id="23" name="Obje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592819"/>
                </p:ext>
              </p:extLst>
            </p:nvPr>
          </p:nvGraphicFramePr>
          <p:xfrm>
            <a:off x="1974830" y="1654667"/>
            <a:ext cx="6902467" cy="1790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66" name="Visio" r:id="rId3" imgW="33708891" imgH="8743950" progId="Visio.Drawing.15">
                    <p:embed/>
                  </p:oleObj>
                </mc:Choice>
                <mc:Fallback>
                  <p:oleObj name="Visio" r:id="rId3" imgW="33708891" imgH="8743950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74830" y="1654667"/>
                          <a:ext cx="6902467" cy="1790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Connecteur droit avec flèche 27"/>
            <p:cNvCxnSpPr/>
            <p:nvPr/>
          </p:nvCxnSpPr>
          <p:spPr>
            <a:xfrm>
              <a:off x="1865501" y="3734972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1865501" y="1622275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50181" y="162227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44076" y="23651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44075" y="309178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959891" y="136557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Sequencial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4130611" y="40558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Parallel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89959"/>
              </p:ext>
            </p:extLst>
          </p:nvPr>
        </p:nvGraphicFramePr>
        <p:xfrm>
          <a:off x="1948909" y="4628679"/>
          <a:ext cx="6691654" cy="1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67" name="Visio" r:id="rId5" imgW="32766059" imgH="8743950" progId="Visio.Drawing.15">
                  <p:embed/>
                </p:oleObj>
              </mc:Choice>
              <mc:Fallback>
                <p:oleObj name="Visio" r:id="rId5" imgW="32766059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909" y="4628679"/>
                        <a:ext cx="6691654" cy="152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Hierarchical</a:t>
            </a:r>
            <a:r>
              <a:rPr lang="fr-FR" dirty="0" smtClean="0"/>
              <a:t>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31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Homogeneous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>
            <a:off x="4232470" y="1313149"/>
            <a:ext cx="1747741" cy="123531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eur droit avec flèche 19"/>
          <p:cNvCxnSpPr>
            <a:stCxn id="5" idx="6"/>
          </p:cNvCxnSpPr>
          <p:nvPr/>
        </p:nvCxnSpPr>
        <p:spPr>
          <a:xfrm>
            <a:off x="5980211" y="1930808"/>
            <a:ext cx="768278" cy="594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6780923" y="1746094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Full </a:t>
            </a:r>
            <a:r>
              <a:rPr lang="fr-FR" b="1" dirty="0" err="1" smtClean="0">
                <a:solidFill>
                  <a:schemeClr val="accent2"/>
                </a:solidFill>
              </a:rPr>
              <a:t>Aggregation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3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Heterogeneous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6" name="Ellipse 5"/>
          <p:cNvSpPr/>
          <p:nvPr/>
        </p:nvSpPr>
        <p:spPr>
          <a:xfrm>
            <a:off x="2672489" y="2743200"/>
            <a:ext cx="1248294" cy="13081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Connecteur droit avec flèche 122"/>
          <p:cNvCxnSpPr/>
          <p:nvPr/>
        </p:nvCxnSpPr>
        <p:spPr>
          <a:xfrm>
            <a:off x="3943320" y="3353335"/>
            <a:ext cx="768278" cy="594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/>
          <p:cNvSpPr txBox="1"/>
          <p:nvPr/>
        </p:nvSpPr>
        <p:spPr>
          <a:xfrm>
            <a:off x="4691752" y="3135832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2"/>
                </a:solidFill>
              </a:rPr>
              <a:t>Aggregation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25" name="Ellipse 124"/>
          <p:cNvSpPr/>
          <p:nvPr/>
        </p:nvSpPr>
        <p:spPr>
          <a:xfrm>
            <a:off x="5571204" y="5060905"/>
            <a:ext cx="281375" cy="360329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Ellipse 125"/>
          <p:cNvSpPr/>
          <p:nvPr/>
        </p:nvSpPr>
        <p:spPr>
          <a:xfrm>
            <a:off x="6206139" y="4040154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Ellipse 126"/>
          <p:cNvSpPr/>
          <p:nvPr/>
        </p:nvSpPr>
        <p:spPr>
          <a:xfrm>
            <a:off x="6979700" y="4051299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Ellipse 137"/>
          <p:cNvSpPr/>
          <p:nvPr/>
        </p:nvSpPr>
        <p:spPr>
          <a:xfrm>
            <a:off x="7740852" y="4090335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Ellipse 120"/>
          <p:cNvSpPr/>
          <p:nvPr/>
        </p:nvSpPr>
        <p:spPr>
          <a:xfrm>
            <a:off x="5843858" y="5060905"/>
            <a:ext cx="281375" cy="360329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8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1005790" y="5177863"/>
                <a:ext cx="8648700" cy="1986410"/>
              </a:xfrm>
            </p:spPr>
            <p:txBody>
              <a:bodyPr>
                <a:normAutofit/>
              </a:bodyPr>
              <a:lstStyle/>
              <a:p>
                <a:r>
                  <a:rPr lang="fr-FR" sz="2400" b="1" dirty="0" smtClean="0"/>
                  <a:t>Hierarchical structure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fr-FR" sz="2400" b="1" dirty="0" smtClean="0"/>
              </a:p>
              <a:p>
                <a:r>
                  <a:rPr lang="fr-FR" sz="2400" b="1" dirty="0" smtClean="0"/>
                  <a:t>Temporal </a:t>
                </a:r>
                <a:r>
                  <a:rPr lang="fr-FR" sz="2400" b="1" dirty="0" err="1" smtClean="0"/>
                  <a:t>interval</a:t>
                </a:r>
                <a:r>
                  <a:rPr lang="fr-FR" sz="2400" b="1" dirty="0" smtClean="0"/>
                  <a:t>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fr-FR" sz="2400" b="1" dirty="0" smtClean="0"/>
              </a:p>
              <a:p>
                <a:r>
                  <a:rPr lang="fr-FR" sz="2400" b="1" dirty="0" err="1" smtClean="0"/>
                  <a:t>Spatiotemporal</a:t>
                </a:r>
                <a:r>
                  <a:rPr lang="fr-FR" sz="2400" b="1" dirty="0" smtClean="0"/>
                  <a:t> area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</m:d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×|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sz="2400" b="1" dirty="0" smtClean="0"/>
                  <a:t> </a:t>
                </a:r>
                <a:endParaRPr lang="fr-FR" sz="2400" b="1" dirty="0"/>
              </a:p>
              <a:p>
                <a:endParaRPr lang="fr-FR" sz="2400" dirty="0" smtClean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5790" y="5177863"/>
                <a:ext cx="8648700" cy="1986410"/>
              </a:xfrm>
              <a:blipFill rotWithShape="0">
                <a:blip r:embed="rId3"/>
                <a:stretch>
                  <a:fillRect l="-987" t="-4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471096" y="387946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203713" y="358601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725366" y="387605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948" y="448755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529" y="447969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913575" y="194283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650512" y="209269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2063721" y="209269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389647" y="238991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65274" y="27854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733189" y="27854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215420" y="253976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477600" y="256547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539792" y="253976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408131" y="278356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500366" y="238215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340940" y="277951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658773" y="278273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650512" y="253200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428893" y="253200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1140680" y="318275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877616" y="333260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290825" y="333260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616751" y="36298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292379" y="402533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960294" y="402533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442524" y="377968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704704" y="380539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766896" y="377968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635235" y="402348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727470" y="362207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568044" y="401943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85878" y="402264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877616" y="377192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655997" y="377192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008425" y="317280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745362" y="332265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3158571" y="332265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484497" y="361987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3160125" y="40153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828039" y="40153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310270" y="376972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572450" y="379543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634642" y="376972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502981" y="40135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595216" y="36121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435790" y="4009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753624" y="401269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745362" y="376196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523743" y="376196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136200" y="317280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684162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262778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841393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420009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670760" y="271023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249375" y="271023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406605" y="271023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670760" y="326464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249376" y="326464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670759" y="381904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670760" y="443718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249375" y="437445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827991" y="443718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670759" y="243251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215" y="385187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68" y="331088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598" y="276989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551" y="446404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ZoneTexte 74"/>
              <p:cNvSpPr txBox="1"/>
              <p:nvPr/>
            </p:nvSpPr>
            <p:spPr>
              <a:xfrm>
                <a:off x="3362058" y="2361793"/>
                <a:ext cx="215232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b="1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fr-FR" sz="7200" b="1" dirty="0" smtClean="0"/>
              </a:p>
              <a:p>
                <a:endParaRPr lang="en-US" sz="7200" b="1" dirty="0"/>
              </a:p>
            </p:txBody>
          </p:sp>
        </mc:Choice>
        <mc:Fallback xmlns="">
          <p:sp>
            <p:nvSpPr>
              <p:cNvPr id="75" name="ZoneTexte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58" y="2361793"/>
                <a:ext cx="2152320" cy="23083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1115137" y="1295557"/>
            <a:ext cx="186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Resources</a:t>
            </a:r>
            <a:endParaRPr lang="en-US" sz="2800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6244129" y="1308103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Time</a:t>
            </a:r>
            <a:endParaRPr lang="en-US" sz="2800" b="1" dirty="0"/>
          </a:p>
        </p:txBody>
      </p:sp>
      <p:sp>
        <p:nvSpPr>
          <p:cNvPr id="74" name="ZoneTexte 73"/>
          <p:cNvSpPr txBox="1"/>
          <p:nvPr/>
        </p:nvSpPr>
        <p:spPr>
          <a:xfrm>
            <a:off x="3410264" y="2250278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Cartesian</a:t>
            </a:r>
            <a:r>
              <a:rPr lang="fr-FR" b="1" dirty="0" smtClean="0"/>
              <a:t> </a:t>
            </a:r>
            <a:r>
              <a:rPr lang="fr-FR" b="1" dirty="0" err="1" smtClean="0"/>
              <a:t>product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210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pening Scene - Empire Strikes Back [1080p HD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58" y="518616"/>
            <a:ext cx="7960364" cy="5734550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57" name="ZoneTexte 56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ZoneTexte 66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69" name="Connecteur droit avec flèche 68"/>
            <p:cNvCxnSpPr>
              <a:stCxn id="70" idx="3"/>
              <a:endCxn id="57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72" name="Connecteur droit avec flèche 71"/>
            <p:cNvCxnSpPr>
              <a:stCxn id="70" idx="3"/>
              <a:endCxn id="58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>
              <a:stCxn id="70" idx="3"/>
              <a:endCxn id="59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>
              <a:stCxn id="71" idx="3"/>
              <a:endCxn id="67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>
              <a:stCxn id="71" idx="3"/>
              <a:endCxn id="68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77" name="Connecteur droit avec flèche 76"/>
            <p:cNvCxnSpPr>
              <a:stCxn id="76" idx="3"/>
              <a:endCxn id="70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>
              <a:stCxn id="76" idx="3"/>
              <a:endCxn id="71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54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2802919" y="2428645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914783" y="228584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056095" y="2160170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8889622">
            <a:off x="1903729" y="2276318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3104779" y="2325131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971825" y="6362702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Sequence</a:t>
            </a:r>
            <a:r>
              <a:rPr lang="fr-FR" sz="3600" dirty="0" smtClean="0"/>
              <a:t> of temporal and spatial </a:t>
            </a:r>
            <a:r>
              <a:rPr lang="fr-FR" sz="3600" dirty="0" err="1" smtClean="0"/>
              <a:t>cuts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grpSp>
        <p:nvGrpSpPr>
          <p:cNvPr id="37" name="Groupe 36"/>
          <p:cNvGrpSpPr/>
          <p:nvPr/>
        </p:nvGrpSpPr>
        <p:grpSpPr>
          <a:xfrm>
            <a:off x="3338096" y="1308103"/>
            <a:ext cx="2075275" cy="1184009"/>
            <a:chOff x="2498185" y="2330069"/>
            <a:chExt cx="4806490" cy="3041269"/>
          </a:xfrm>
        </p:grpSpPr>
        <p:grpSp>
          <p:nvGrpSpPr>
            <p:cNvPr id="36" name="Groupe 35"/>
            <p:cNvGrpSpPr/>
            <p:nvPr/>
          </p:nvGrpSpPr>
          <p:grpSpPr>
            <a:xfrm>
              <a:off x="2498185" y="2902313"/>
              <a:ext cx="709216" cy="2137105"/>
              <a:chOff x="2125651" y="2876913"/>
              <a:chExt cx="709216" cy="2137105"/>
            </a:xfrm>
          </p:grpSpPr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2464962" y="2876913"/>
                <a:ext cx="353871" cy="5114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>
                <a:off x="2464962" y="3388394"/>
                <a:ext cx="362800" cy="47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2464962" y="3388394"/>
                <a:ext cx="353871" cy="5124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V="1">
                <a:off x="2480890" y="4457421"/>
                <a:ext cx="337943" cy="2891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2480890" y="4746522"/>
                <a:ext cx="353977" cy="2674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V="1">
                <a:off x="2125651" y="3388394"/>
                <a:ext cx="233362" cy="6046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>
                <a:off x="2125651" y="3993031"/>
                <a:ext cx="233362" cy="7534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0" name="Obje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1138179"/>
                </p:ext>
              </p:extLst>
            </p:nvPr>
          </p:nvGraphicFramePr>
          <p:xfrm>
            <a:off x="3311986" y="2330069"/>
            <a:ext cx="3992689" cy="3041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204" name="Visio" r:id="rId3" imgW="7753270" imgH="5953118" progId="Visio.Drawing.15">
                    <p:embed/>
                  </p:oleObj>
                </mc:Choice>
                <mc:Fallback>
                  <p:oleObj name="Visio" r:id="rId3" imgW="7753270" imgH="595311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11986" y="2330069"/>
                          <a:ext cx="3992689" cy="30412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9" name="Connecteur droit 38"/>
          <p:cNvCxnSpPr/>
          <p:nvPr/>
        </p:nvCxnSpPr>
        <p:spPr>
          <a:xfrm flipH="1">
            <a:off x="4655139" y="1173643"/>
            <a:ext cx="11084" cy="147283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358458"/>
              </p:ext>
            </p:extLst>
          </p:nvPr>
        </p:nvGraphicFramePr>
        <p:xfrm>
          <a:off x="5121897" y="2990748"/>
          <a:ext cx="690431" cy="1198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05" name="Visio" r:id="rId5" imgW="3429088" imgH="5953118" progId="Visio.Drawing.15">
                  <p:embed/>
                </p:oleObj>
              </mc:Choice>
              <mc:Fallback>
                <p:oleObj name="Visio" r:id="rId5" imgW="3429088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21897" y="2990748"/>
                        <a:ext cx="690431" cy="1198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161875"/>
              </p:ext>
            </p:extLst>
          </p:nvPr>
        </p:nvGraphicFramePr>
        <p:xfrm>
          <a:off x="6335254" y="4642591"/>
          <a:ext cx="695066" cy="768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06" name="Visio" r:id="rId7" imgW="3429088" imgH="3791093" progId="Visio.Drawing.15">
                  <p:embed/>
                </p:oleObj>
              </mc:Choice>
              <mc:Fallback>
                <p:oleObj name="Visio" r:id="rId7" imgW="3429088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35254" y="4642591"/>
                        <a:ext cx="695066" cy="768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855951"/>
              </p:ext>
            </p:extLst>
          </p:nvPr>
        </p:nvGraphicFramePr>
        <p:xfrm>
          <a:off x="5009351" y="4726471"/>
          <a:ext cx="864699" cy="684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07" name="Visio" r:id="rId9" imgW="3429088" imgH="2714645" progId="Visio.Drawing.15">
                  <p:embed/>
                </p:oleObj>
              </mc:Choice>
              <mc:Fallback>
                <p:oleObj name="Visio" r:id="rId9" imgW="3429088" imgH="27146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09351" y="4726471"/>
                        <a:ext cx="864699" cy="684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Connecteur droit avec flèche 48"/>
          <p:cNvCxnSpPr/>
          <p:nvPr/>
        </p:nvCxnSpPr>
        <p:spPr>
          <a:xfrm>
            <a:off x="4890102" y="2560817"/>
            <a:ext cx="328638" cy="408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5837903" y="3447691"/>
            <a:ext cx="671421" cy="10102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H="1">
            <a:off x="5019343" y="3735697"/>
            <a:ext cx="807609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 flipV="1">
            <a:off x="6611090" y="4483358"/>
            <a:ext cx="0" cy="102224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5441701" y="4219823"/>
            <a:ext cx="0" cy="47623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6202483" y="5433353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6775240" y="5428905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4130166" y="2558408"/>
            <a:ext cx="312716" cy="4384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93832"/>
              </p:ext>
            </p:extLst>
          </p:nvPr>
        </p:nvGraphicFramePr>
        <p:xfrm>
          <a:off x="3338096" y="3002510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08" name="Visio" r:id="rId11" imgW="4867206" imgH="5953118" progId="Visio.Drawing.15">
                  <p:embed/>
                </p:oleObj>
              </mc:Choice>
              <mc:Fallback>
                <p:oleObj name="Visio" r:id="rId11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38096" y="3002510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Connecteur droit 78"/>
          <p:cNvCxnSpPr/>
          <p:nvPr/>
        </p:nvCxnSpPr>
        <p:spPr>
          <a:xfrm>
            <a:off x="3921617" y="2825983"/>
            <a:ext cx="4533" cy="147074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H="1">
            <a:off x="3327234" y="4248754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4104650" y="4249984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090861"/>
              </p:ext>
            </p:extLst>
          </p:nvPr>
        </p:nvGraphicFramePr>
        <p:xfrm>
          <a:off x="5914052" y="5929854"/>
          <a:ext cx="377345" cy="718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09" name="Visio" r:id="rId13" imgW="1990619" imgH="3791093" progId="Visio.Drawing.15">
                  <p:embed/>
                </p:oleObj>
              </mc:Choice>
              <mc:Fallback>
                <p:oleObj name="Visio" r:id="rId13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914052" y="5929854"/>
                        <a:ext cx="377345" cy="718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ZoneTexte 87"/>
          <p:cNvSpPr txBox="1"/>
          <p:nvPr/>
        </p:nvSpPr>
        <p:spPr>
          <a:xfrm>
            <a:off x="975947" y="171544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89" name="ZoneTexte 88"/>
          <p:cNvSpPr txBox="1"/>
          <p:nvPr/>
        </p:nvSpPr>
        <p:spPr>
          <a:xfrm>
            <a:off x="989141" y="357630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0" name="ZoneTexte 89"/>
          <p:cNvSpPr txBox="1"/>
          <p:nvPr/>
        </p:nvSpPr>
        <p:spPr>
          <a:xfrm>
            <a:off x="7088804" y="4797180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1" name="ZoneTexte 90"/>
          <p:cNvSpPr txBox="1"/>
          <p:nvPr/>
        </p:nvSpPr>
        <p:spPr>
          <a:xfrm>
            <a:off x="6371719" y="3508854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graphicFrame>
        <p:nvGraphicFramePr>
          <p:cNvPr id="51" name="Obje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437375"/>
              </p:ext>
            </p:extLst>
          </p:nvPr>
        </p:nvGraphicFramePr>
        <p:xfrm>
          <a:off x="7030320" y="5924502"/>
          <a:ext cx="377345" cy="718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10" name="Visio" r:id="rId15" imgW="1990619" imgH="3791093" progId="Visio.Drawing.15">
                  <p:embed/>
                </p:oleObj>
              </mc:Choice>
              <mc:Fallback>
                <p:oleObj name="Visio" r:id="rId15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030320" y="5924502"/>
                        <a:ext cx="377345" cy="718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580148"/>
              </p:ext>
            </p:extLst>
          </p:nvPr>
        </p:nvGraphicFramePr>
        <p:xfrm>
          <a:off x="2914485" y="4790351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11" name="Visio" r:id="rId16" imgW="4867206" imgH="5953118" progId="Visio.Drawing.15">
                  <p:embed/>
                </p:oleObj>
              </mc:Choice>
              <mc:Fallback>
                <p:oleObj name="Visio" r:id="rId16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14485" y="4790351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337252"/>
              </p:ext>
            </p:extLst>
          </p:nvPr>
        </p:nvGraphicFramePr>
        <p:xfrm>
          <a:off x="3647876" y="4790351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12" name="Visio" r:id="rId18" imgW="4867206" imgH="5953118" progId="Visio.Drawing.15">
                  <p:embed/>
                </p:oleObj>
              </mc:Choice>
              <mc:Fallback>
                <p:oleObj name="Visio" r:id="rId18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47876" y="4790351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Connecteur droit 59"/>
          <p:cNvCxnSpPr/>
          <p:nvPr/>
        </p:nvCxnSpPr>
        <p:spPr>
          <a:xfrm flipH="1">
            <a:off x="2794072" y="5539708"/>
            <a:ext cx="807609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H="1">
            <a:off x="2052884" y="5231847"/>
            <a:ext cx="803117" cy="1258655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3197876" y="6023547"/>
            <a:ext cx="0" cy="466955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1017938" y="5231847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765884" y="3736988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5043889" y="3736988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075643"/>
              </p:ext>
            </p:extLst>
          </p:nvPr>
        </p:nvGraphicFramePr>
        <p:xfrm>
          <a:off x="5547056" y="2631020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207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7056" y="2631020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133" y="3400691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150573"/>
              </p:ext>
            </p:extLst>
          </p:nvPr>
        </p:nvGraphicFramePr>
        <p:xfrm>
          <a:off x="1058460" y="2583625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208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58460" y="2583625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803341" y="2508622"/>
            <a:ext cx="935744" cy="406165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739086" y="3983421"/>
            <a:ext cx="2290817" cy="26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997258" y="424782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Local perturbation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918072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3"/>
          </p:cNvCxnSpPr>
          <p:nvPr/>
        </p:nvCxnSpPr>
        <p:spPr>
          <a:xfrm flipH="1" flipV="1">
            <a:off x="6085491" y="2766372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483367" y="3923508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Ethernet 10 G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s</a:t>
            </a:r>
            <a:r>
              <a:rPr lang="fr-FR" b="1" dirty="0" err="1" smtClean="0">
                <a:solidFill>
                  <a:srgbClr val="FF0000"/>
                </a:solidFill>
              </a:rPr>
              <a:t>rv</a:t>
            </a:r>
            <a:r>
              <a:rPr lang="fr-FR" b="1" dirty="0" smtClean="0">
                <a:solidFill>
                  <a:srgbClr val="FF0000"/>
                </a:solidFill>
              </a:rPr>
              <a:t>/</a:t>
            </a:r>
            <a:r>
              <a:rPr lang="fr-FR" b="1" dirty="0" err="1" smtClean="0">
                <a:solidFill>
                  <a:srgbClr val="FF0000"/>
                </a:solidFill>
              </a:rPr>
              <a:t>srv_data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308103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flipH="1" flipV="1">
            <a:off x="6059573" y="2151947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457449" y="3309083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Homogeneous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behavior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59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500637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Space</a:t>
            </a:r>
            <a:r>
              <a:rPr lang="fr-FR" dirty="0" smtClean="0"/>
              <a:t> time </a:t>
            </a:r>
            <a:r>
              <a:rPr lang="fr-FR" dirty="0" err="1" smtClean="0"/>
              <a:t>representations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328160" y="1633860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60" y="2154557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54557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633860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39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86459" y="3378200"/>
            <a:ext cx="6592342" cy="1041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077200" y="1016000"/>
            <a:ext cx="266700" cy="2349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212874" y="492780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Plug-ins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500637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29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201013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84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9541" y="4449336"/>
            <a:ext cx="1115554" cy="13269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449338" y="1016000"/>
            <a:ext cx="3222701" cy="343333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608540" y="49278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FF0000"/>
                </a:solidFill>
              </a:rPr>
              <a:t>Extern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</a:rPr>
              <a:t>library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500637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94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improve</a:t>
            </a:r>
            <a:r>
              <a:rPr lang="fr-FR" dirty="0" smtClean="0"/>
              <a:t> performance?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740884" y="3044321"/>
              <a:ext cx="1860118" cy="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Trace Reading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7332133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4026925" y="6443465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111596" y="2052058"/>
            <a:ext cx="104227" cy="55348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4085" y="1221061"/>
            <a:ext cx="2935968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+</a:t>
            </a:r>
            <a:r>
              <a:rPr lang="fr-FR" sz="2400" b="1" dirty="0" err="1">
                <a:solidFill>
                  <a:srgbClr val="FF0000"/>
                </a:solidFill>
              </a:rPr>
              <a:t>i</a:t>
            </a:r>
            <a:r>
              <a:rPr lang="fr-FR" sz="2400" b="1" dirty="0" err="1" smtClean="0">
                <a:solidFill>
                  <a:srgbClr val="FF0000"/>
                </a:solidFill>
              </a:rPr>
              <a:t>terator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  <p:sp>
        <p:nvSpPr>
          <p:cNvPr id="60" name="ZoneTexte 59"/>
          <p:cNvSpPr txBox="1"/>
          <p:nvPr/>
        </p:nvSpPr>
        <p:spPr>
          <a:xfrm>
            <a:off x="4026925" y="6443465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67656"/>
              </p:ext>
            </p:extLst>
          </p:nvPr>
        </p:nvGraphicFramePr>
        <p:xfrm>
          <a:off x="89691" y="3063875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3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063875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br>
              <a:rPr lang="fr-FR" dirty="0" smtClean="0"/>
            </a:br>
            <a:r>
              <a:rPr lang="fr-FR" dirty="0" smtClean="0"/>
              <a:t>and Future </a:t>
            </a:r>
            <a:r>
              <a:rPr lang="fr-FR" dirty="0" err="1" smtClean="0"/>
              <a:t>Work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of the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1519766"/>
            <a:ext cx="7452271" cy="4585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Method to </a:t>
            </a:r>
            <a:r>
              <a:rPr lang="fr-FR" b="1" dirty="0" err="1" smtClean="0"/>
              <a:t>build</a:t>
            </a:r>
            <a:r>
              <a:rPr lang="fr-FR" b="1" dirty="0" smtClean="0"/>
              <a:t> </a:t>
            </a:r>
            <a:r>
              <a:rPr lang="fr-FR" b="1" dirty="0" err="1" smtClean="0"/>
              <a:t>overviews</a:t>
            </a:r>
            <a:r>
              <a:rPr lang="fr-FR" b="1" dirty="0" smtClean="0"/>
              <a:t>:</a:t>
            </a:r>
          </a:p>
          <a:p>
            <a:pPr marL="685800" lvl="2">
              <a:spcBef>
                <a:spcPts val="1000"/>
              </a:spcBef>
            </a:pPr>
            <a:r>
              <a:rPr lang="fr-FR" sz="2400" dirty="0" err="1" smtClean="0"/>
              <a:t>Appropriate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metrics</a:t>
            </a:r>
            <a:r>
              <a:rPr lang="fr-FR" sz="2400" dirty="0" smtClean="0"/>
              <a:t> </a:t>
            </a:r>
            <a:r>
              <a:rPr lang="fr-FR" sz="2400" dirty="0"/>
              <a:t>and </a:t>
            </a:r>
            <a:r>
              <a:rPr lang="fr-FR" sz="2400" b="1" dirty="0"/>
              <a:t>structure</a:t>
            </a:r>
            <a:r>
              <a:rPr lang="fr-FR" sz="2400" dirty="0"/>
              <a:t> for trace </a:t>
            </a:r>
            <a:r>
              <a:rPr lang="fr-FR" sz="2400" dirty="0" err="1" smtClean="0"/>
              <a:t>analysis</a:t>
            </a:r>
            <a:endParaRPr lang="fr-FR" sz="2400" dirty="0" smtClean="0"/>
          </a:p>
          <a:p>
            <a:pPr marL="685800" lvl="2">
              <a:spcBef>
                <a:spcPts val="1000"/>
              </a:spcBef>
            </a:pPr>
            <a:r>
              <a:rPr lang="fr-FR" sz="2400" b="1" dirty="0" smtClean="0"/>
              <a:t>Temporal and </a:t>
            </a:r>
            <a:r>
              <a:rPr lang="fr-FR" sz="2400" b="1" dirty="0" err="1" smtClean="0"/>
              <a:t>spatiotemporal</a:t>
            </a:r>
            <a:r>
              <a:rPr lang="fr-FR" sz="2400" b="1" dirty="0" smtClean="0"/>
              <a:t> </a:t>
            </a:r>
            <a:r>
              <a:rPr lang="fr-FR" sz="2400" dirty="0" smtClean="0"/>
              <a:t>data </a:t>
            </a:r>
            <a:r>
              <a:rPr lang="fr-FR" sz="2400" dirty="0" err="1" smtClean="0"/>
              <a:t>aggregations</a:t>
            </a:r>
            <a:endParaRPr lang="fr-FR" sz="2400" dirty="0"/>
          </a:p>
          <a:p>
            <a:pPr lvl="1"/>
            <a:r>
              <a:rPr lang="fr-FR" b="1" dirty="0" err="1" smtClean="0"/>
              <a:t>Visualization</a:t>
            </a:r>
            <a:r>
              <a:rPr lang="fr-FR" b="1" dirty="0" smtClean="0"/>
              <a:t> techniques: </a:t>
            </a:r>
            <a:r>
              <a:rPr lang="fr-FR" dirty="0" smtClean="0"/>
              <a:t>data and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aggregations</a:t>
            </a:r>
            <a:endParaRPr lang="fr-FR" dirty="0" smtClean="0"/>
          </a:p>
          <a:p>
            <a:r>
              <a:rPr lang="fr-FR" b="1" dirty="0" err="1" smtClean="0"/>
              <a:t>Implementation</a:t>
            </a:r>
            <a:endParaRPr lang="fr-FR" b="1" dirty="0" smtClean="0"/>
          </a:p>
          <a:p>
            <a:pPr lvl="1"/>
            <a:r>
              <a:rPr lang="fr-FR" dirty="0" err="1" smtClean="0"/>
              <a:t>Overviews</a:t>
            </a:r>
            <a:endParaRPr lang="fr-FR" dirty="0" smtClean="0"/>
          </a:p>
          <a:p>
            <a:pPr lvl="1"/>
            <a:r>
              <a:rPr lang="fr-FR" b="1" dirty="0" smtClean="0"/>
              <a:t>Interaction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 lvl="1"/>
            <a:r>
              <a:rPr lang="fr-FR" dirty="0" smtClean="0"/>
              <a:t>Techniques </a:t>
            </a:r>
            <a:r>
              <a:rPr lang="fr-FR" dirty="0" err="1" smtClean="0"/>
              <a:t>ensuring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r>
              <a:rPr lang="fr-FR" b="1" dirty="0" smtClean="0"/>
              <a:t> performance</a:t>
            </a:r>
          </a:p>
          <a:p>
            <a:pPr lvl="1"/>
            <a:endParaRPr lang="fr-FR" sz="2000" dirty="0" smtClean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3" y="1443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7936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Spatial structures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930148" y="5728770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74711" y="522094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653576" y="5851235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251504" y="5851235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894543" y="5855964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467297" y="5851235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512662" y="6173702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748963" y="3335717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367127" y="3405901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367127" y="38321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374711" y="431216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370735" y="4773991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126090" y="584319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4088202" y="4216153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113784"/>
              </p:ext>
            </p:extLst>
          </p:nvPr>
        </p:nvGraphicFramePr>
        <p:xfrm>
          <a:off x="5867396" y="3166088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58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396" y="3166088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59190" y="6336268"/>
            <a:ext cx="5872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Beniamine</a:t>
            </a:r>
            <a:r>
              <a:rPr lang="fr-FR" b="1" dirty="0" smtClean="0"/>
              <a:t>, Corre, D. et al</a:t>
            </a:r>
            <a:r>
              <a:rPr lang="fr-FR" dirty="0" smtClean="0"/>
              <a:t>. </a:t>
            </a:r>
            <a:r>
              <a:rPr lang="fr-FR" dirty="0"/>
              <a:t>,</a:t>
            </a:r>
            <a:r>
              <a:rPr lang="fr-FR" dirty="0" smtClean="0"/>
              <a:t>RR 8694, </a:t>
            </a:r>
            <a:r>
              <a:rPr lang="fr-FR" dirty="0" err="1" smtClean="0"/>
              <a:t>Inria</a:t>
            </a:r>
            <a:r>
              <a:rPr lang="fr-FR" dirty="0" smtClean="0"/>
              <a:t>]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90" y="3294017"/>
            <a:ext cx="4103422" cy="24347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4124" y="2627756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Hierarchy</a:t>
            </a:r>
            <a:endParaRPr lang="fr-FR" sz="2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605703" y="2627756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Order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553174" y="4447605"/>
            <a:ext cx="3492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54000" y="1421296"/>
            <a:ext cx="864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 smtClean="0"/>
              <a:t>Graphs, </a:t>
            </a:r>
            <a:r>
              <a:rPr lang="fr-FR" sz="2400" b="1" dirty="0" err="1" smtClean="0"/>
              <a:t>ordered</a:t>
            </a:r>
            <a:r>
              <a:rPr lang="fr-FR" sz="2400" b="1" dirty="0" smtClean="0"/>
              <a:t> set,…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 smtClean="0"/>
              <a:t>Ex: Memory structure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err="1" smtClean="0"/>
              <a:t>Scaling</a:t>
            </a:r>
            <a:r>
              <a:rPr lang="fr-FR" sz="4000" dirty="0" smtClean="0"/>
              <a:t> </a:t>
            </a:r>
            <a:r>
              <a:rPr lang="fr-FR" sz="4000" dirty="0" err="1" smtClean="0"/>
              <a:t>interactivity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177305"/>
              </p:ext>
            </p:extLst>
          </p:nvPr>
        </p:nvGraphicFramePr>
        <p:xfrm>
          <a:off x="560891" y="2482178"/>
          <a:ext cx="8022218" cy="320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60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891" y="2482178"/>
                        <a:ext cx="8022218" cy="3208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567241" y="1387309"/>
            <a:ext cx="72507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 smtClean="0"/>
              <a:t>Aggregation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parallelization</a:t>
            </a:r>
            <a:endParaRPr lang="fr-FR" sz="2000" b="1" dirty="0" smtClean="0"/>
          </a:p>
          <a:p>
            <a:r>
              <a:rPr lang="fr-FR" sz="2000" dirty="0" err="1" smtClean="0"/>
              <a:t>Example</a:t>
            </a:r>
            <a:r>
              <a:rPr lang="fr-FR" sz="2000" dirty="0" smtClean="0"/>
              <a:t> : </a:t>
            </a:r>
            <a:r>
              <a:rPr lang="fr-FR" sz="2000" dirty="0" err="1" smtClean="0"/>
              <a:t>parallelization</a:t>
            </a:r>
            <a:r>
              <a:rPr lang="fr-FR" sz="2000" dirty="0" smtClean="0"/>
              <a:t> of </a:t>
            </a:r>
            <a:r>
              <a:rPr lang="fr-FR" sz="2000" dirty="0" err="1" smtClean="0"/>
              <a:t>quality</a:t>
            </a:r>
            <a:r>
              <a:rPr lang="fr-FR" sz="2000" dirty="0" smtClean="0"/>
              <a:t> </a:t>
            </a:r>
            <a:r>
              <a:rPr lang="fr-FR" sz="2000" dirty="0" err="1" smtClean="0"/>
              <a:t>measures</a:t>
            </a:r>
            <a:r>
              <a:rPr lang="fr-FR" sz="2000" dirty="0" smtClean="0"/>
              <a:t> </a:t>
            </a:r>
            <a:r>
              <a:rPr lang="fr-FR" sz="2000" dirty="0" err="1" smtClean="0"/>
              <a:t>using</a:t>
            </a:r>
            <a:r>
              <a:rPr lang="fr-FR" sz="2000" dirty="0" smtClean="0"/>
              <a:t> </a:t>
            </a:r>
            <a:r>
              <a:rPr lang="fr-FR" sz="2000" dirty="0" err="1" smtClean="0"/>
              <a:t>OpenMP</a:t>
            </a:r>
            <a:endParaRPr lang="fr-FR" sz="2000" dirty="0"/>
          </a:p>
          <a:p>
            <a:r>
              <a:rPr lang="fr-FR" sz="2000" b="1" dirty="0" smtClean="0"/>
              <a:t>(Mary-Andréa </a:t>
            </a:r>
            <a:r>
              <a:rPr lang="fr-FR" sz="2000" b="1" dirty="0" err="1" smtClean="0"/>
              <a:t>Rakotomanga</a:t>
            </a:r>
            <a:r>
              <a:rPr lang="fr-FR" sz="2000" b="1" dirty="0" smtClean="0"/>
              <a:t> – </a:t>
            </a:r>
            <a:r>
              <a:rPr lang="fr-FR" sz="2000" b="1" dirty="0" err="1" smtClean="0"/>
              <a:t>Intern</a:t>
            </a:r>
            <a:r>
              <a:rPr lang="fr-FR" sz="2000" b="1" dirty="0" smtClean="0"/>
              <a:t>)</a:t>
            </a:r>
            <a:endParaRPr lang="en-US" sz="20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567241" y="5849477"/>
            <a:ext cx="45304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 smtClean="0"/>
              <a:t>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 err="1" smtClean="0"/>
              <a:t>Remote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execution</a:t>
            </a:r>
            <a:r>
              <a:rPr lang="fr-FR" sz="2000" b="1" dirty="0" smtClean="0"/>
              <a:t> on HPC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focused</a:t>
            </a:r>
            <a:r>
              <a:rPr lang="fr-FR" sz="4000" b="1" dirty="0" smtClean="0"/>
              <a:t> on a perturbation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8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Related</a:t>
            </a:r>
            <a:r>
              <a:rPr lang="fr-FR" dirty="0" smtClean="0"/>
              <a:t> </a:t>
            </a:r>
            <a:r>
              <a:rPr lang="fr-FR" dirty="0" err="1" smtClean="0"/>
              <a:t>problematics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Huge</a:t>
            </a:r>
            <a:r>
              <a:rPr lang="fr-FR" b="1" dirty="0" smtClean="0"/>
              <a:t> trace </a:t>
            </a:r>
            <a:r>
              <a:rPr lang="fr-FR" b="1" dirty="0" err="1" smtClean="0"/>
              <a:t>storage</a:t>
            </a:r>
            <a:r>
              <a:rPr lang="fr-FR" b="1" dirty="0" smtClean="0"/>
              <a:t>, management and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Cloud/HPC infrastructures </a:t>
            </a:r>
            <a:r>
              <a:rPr lang="fr-FR" dirty="0" err="1" smtClean="0"/>
              <a:t>dedicated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</a:p>
          <a:p>
            <a:pPr lvl="1"/>
            <a:r>
              <a:rPr lang="fr-FR" dirty="0" smtClean="0"/>
              <a:t>Trace formats </a:t>
            </a:r>
            <a:r>
              <a:rPr lang="fr-FR" dirty="0" err="1" smtClean="0"/>
              <a:t>adapted</a:t>
            </a:r>
            <a:r>
              <a:rPr lang="fr-FR" dirty="0" smtClean="0"/>
              <a:t> to </a:t>
            </a:r>
            <a:r>
              <a:rPr lang="fr-FR" dirty="0" err="1" smtClean="0"/>
              <a:t>parallel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dirty="0" err="1" smtClean="0"/>
              <a:t>Reusability</a:t>
            </a:r>
            <a:r>
              <a:rPr lang="fr-FR" dirty="0" smtClean="0"/>
              <a:t> of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endParaRPr lang="fr-FR" dirty="0" smtClean="0"/>
          </a:p>
          <a:p>
            <a:pPr lvl="1"/>
            <a:r>
              <a:rPr lang="fr-FR" dirty="0" smtClean="0"/>
              <a:t>Collaborative </a:t>
            </a:r>
            <a:r>
              <a:rPr lang="fr-FR" dirty="0" err="1" smtClean="0"/>
              <a:t>analysis</a:t>
            </a:r>
            <a:endParaRPr lang="fr-FR" dirty="0" smtClean="0"/>
          </a:p>
          <a:p>
            <a:r>
              <a:rPr lang="fr-FR" b="1" dirty="0" err="1" smtClean="0"/>
              <a:t>Reproducibility</a:t>
            </a:r>
            <a:r>
              <a:rPr lang="fr-FR" b="1" dirty="0" smtClean="0"/>
              <a:t> (Arnaud Legrand, Luka </a:t>
            </a:r>
            <a:r>
              <a:rPr lang="fr-FR" b="1" dirty="0" err="1" smtClean="0"/>
              <a:t>Stanisic</a:t>
            </a:r>
            <a:r>
              <a:rPr lang="fr-FR" b="1" dirty="0" smtClean="0"/>
              <a:t>)</a:t>
            </a:r>
          </a:p>
          <a:p>
            <a:pPr marL="685800" lvl="2">
              <a:spcBef>
                <a:spcPts val="1000"/>
              </a:spcBef>
            </a:pPr>
            <a:r>
              <a:rPr lang="fr-FR" sz="2400" dirty="0"/>
              <a:t>Bank of traces </a:t>
            </a:r>
            <a:r>
              <a:rPr lang="fr-FR" sz="2400" dirty="0" err="1"/>
              <a:t>easily</a:t>
            </a:r>
            <a:r>
              <a:rPr lang="fr-FR" sz="2400" dirty="0"/>
              <a:t> </a:t>
            </a:r>
            <a:r>
              <a:rPr lang="fr-FR" sz="2400" dirty="0" smtClean="0"/>
              <a:t>accessible and </a:t>
            </a:r>
            <a:r>
              <a:rPr lang="fr-FR" sz="2400" dirty="0" err="1" smtClean="0"/>
              <a:t>citable</a:t>
            </a:r>
            <a:endParaRPr lang="fr-FR" b="1" dirty="0" smtClean="0"/>
          </a:p>
          <a:p>
            <a:pPr lvl="1"/>
            <a:r>
              <a:rPr lang="fr-FR" dirty="0" err="1" smtClean="0"/>
              <a:t>Metadata</a:t>
            </a:r>
            <a:r>
              <a:rPr lang="fr-FR" dirty="0" smtClean="0"/>
              <a:t> management, </a:t>
            </a:r>
            <a:r>
              <a:rPr lang="fr-FR" dirty="0" err="1" smtClean="0"/>
              <a:t>context</a:t>
            </a:r>
            <a:r>
              <a:rPr lang="fr-FR" dirty="0" smtClean="0"/>
              <a:t> </a:t>
            </a:r>
            <a:r>
              <a:rPr lang="fr-FR" dirty="0" err="1" smtClean="0"/>
              <a:t>provided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traces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2" descr="http://www.cbc.ca/radio-content/archive/undertheinfluence/Question-Mark-Keybo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975"/>
            <a:ext cx="9621672" cy="687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Thank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you</a:t>
            </a:r>
            <a:r>
              <a:rPr lang="fr-FR" dirty="0" smtClean="0">
                <a:solidFill>
                  <a:srgbClr val="FF0000"/>
                </a:solidFill>
              </a:rPr>
              <a:t> for </a:t>
            </a:r>
            <a:r>
              <a:rPr lang="fr-FR" dirty="0" err="1" smtClean="0">
                <a:solidFill>
                  <a:srgbClr val="FF0000"/>
                </a:solidFill>
              </a:rPr>
              <a:t>your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kind</a:t>
            </a:r>
            <a:r>
              <a:rPr lang="fr-FR" dirty="0" smtClean="0">
                <a:solidFill>
                  <a:srgbClr val="FF0000"/>
                </a:solidFill>
              </a:rPr>
              <a:t> attention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072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09700" y="2010833"/>
            <a:ext cx="7112001" cy="4140200"/>
          </a:xfrm>
        </p:spPr>
        <p:txBody>
          <a:bodyPr>
            <a:normAutofit/>
          </a:bodyPr>
          <a:lstStyle/>
          <a:p>
            <a:r>
              <a:rPr lang="fr-FR" b="1" dirty="0" smtClean="0"/>
              <a:t>Top down </a:t>
            </a:r>
            <a:r>
              <a:rPr lang="fr-FR" b="1" dirty="0" err="1" smtClean="0"/>
              <a:t>approach</a:t>
            </a:r>
            <a:r>
              <a:rPr lang="fr-FR" b="1" dirty="0" smtClean="0"/>
              <a:t>:</a:t>
            </a: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Overview</a:t>
            </a:r>
            <a:endParaRPr lang="fr-FR" dirty="0" smtClean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fr-FR" dirty="0" smtClean="0">
                <a:solidFill>
                  <a:schemeClr val="accent6"/>
                </a:solidFill>
              </a:rPr>
              <a:t>Zoom</a:t>
            </a: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Filter</a:t>
            </a:r>
            <a:endParaRPr lang="fr-FR" dirty="0" smtClean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Details</a:t>
            </a:r>
            <a:r>
              <a:rPr lang="fr-FR" dirty="0" smtClean="0">
                <a:solidFill>
                  <a:schemeClr val="accent6"/>
                </a:solidFill>
              </a:rPr>
              <a:t> on </a:t>
            </a:r>
            <a:r>
              <a:rPr lang="fr-FR" dirty="0" err="1" smtClean="0">
                <a:solidFill>
                  <a:schemeClr val="accent6"/>
                </a:solidFill>
              </a:rPr>
              <a:t>demand</a:t>
            </a:r>
            <a:endParaRPr lang="fr-FR" dirty="0" smtClean="0">
              <a:solidFill>
                <a:schemeClr val="accent6"/>
              </a:solidFill>
            </a:endParaRPr>
          </a:p>
          <a:p>
            <a:r>
              <a:rPr lang="fr-FR" b="1" dirty="0" smtClean="0"/>
              <a:t>Performance:</a:t>
            </a:r>
          </a:p>
          <a:p>
            <a:pPr lvl="1"/>
            <a:r>
              <a:rPr lang="fr-FR" dirty="0" err="1" smtClean="0">
                <a:solidFill>
                  <a:schemeClr val="accent6"/>
                </a:solidFill>
              </a:rPr>
              <a:t>Aggregation</a:t>
            </a:r>
            <a:r>
              <a:rPr lang="fr-FR" dirty="0" smtClean="0">
                <a:solidFill>
                  <a:schemeClr val="accent6"/>
                </a:solidFill>
              </a:rPr>
              <a:t> </a:t>
            </a:r>
            <a:r>
              <a:rPr lang="fr-FR" dirty="0" err="1" smtClean="0">
                <a:solidFill>
                  <a:schemeClr val="accent6"/>
                </a:solidFill>
              </a:rPr>
              <a:t>algorithm</a:t>
            </a:r>
            <a:endParaRPr lang="fr-FR" dirty="0" smtClean="0">
              <a:solidFill>
                <a:schemeClr val="accent6"/>
              </a:solidFill>
            </a:endParaRPr>
          </a:p>
          <a:p>
            <a:pPr lvl="1"/>
            <a:r>
              <a:rPr lang="fr-FR" dirty="0" err="1" smtClean="0"/>
              <a:t>Interactivity</a:t>
            </a:r>
            <a:endParaRPr lang="fr-FR" dirty="0" smtClean="0"/>
          </a:p>
          <a:p>
            <a:r>
              <a:rPr lang="fr-FR" b="1" dirty="0" err="1" smtClean="0"/>
              <a:t>Reusability</a:t>
            </a:r>
            <a:r>
              <a:rPr lang="fr-FR" b="1" dirty="0" smtClean="0"/>
              <a:t>/</a:t>
            </a:r>
            <a:r>
              <a:rPr lang="fr-FR" b="1" dirty="0" err="1" smtClean="0"/>
              <a:t>Extendability</a:t>
            </a:r>
            <a:endParaRPr lang="fr-FR" b="1" dirty="0" smtClean="0"/>
          </a:p>
          <a:p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54301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010" y="459163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900605" y="2476500"/>
            <a:ext cx="509095" cy="1604433"/>
            <a:chOff x="1505312" y="4079109"/>
            <a:chExt cx="1306282" cy="4400477"/>
          </a:xfrm>
        </p:grpSpPr>
        <p:pic>
          <p:nvPicPr>
            <p:cNvPr id="9" name="Picture 6" descr="eye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5312" y="4079109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filter icon"/>
            <p:cNvPicPr>
              <a:picLocks noChangeAspect="1" noChangeArrowheads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list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330586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37" y="2921026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3729026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14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Fulfilling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>
          <a:xfrm>
            <a:off x="4016794" y="1568063"/>
            <a:ext cx="48859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 err="1" smtClean="0"/>
              <a:t>Data+visual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aggregations</a:t>
            </a:r>
            <a:endParaRPr lang="fr-FR" sz="16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 smtClean="0"/>
          </a:p>
          <a:p>
            <a:r>
              <a:rPr lang="fr-FR" sz="1600" dirty="0" err="1" smtClean="0"/>
              <a:t>Working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a </a:t>
            </a:r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</a:p>
          <a:p>
            <a:r>
              <a:rPr lang="fr-FR" sz="1600" dirty="0" smtClean="0"/>
              <a:t>Polynomial </a:t>
            </a:r>
            <a:r>
              <a:rPr lang="fr-FR" sz="1600" dirty="0" err="1" smtClean="0"/>
              <a:t>algorithmic</a:t>
            </a:r>
            <a:r>
              <a:rPr lang="fr-FR" sz="1600" dirty="0" smtClean="0"/>
              <a:t> </a:t>
            </a:r>
            <a:r>
              <a:rPr lang="fr-FR" sz="1600" b="1" dirty="0" err="1" smtClean="0"/>
              <a:t>complexity</a:t>
            </a:r>
            <a:endParaRPr lang="fr-FR" sz="1600" b="1" dirty="0" smtClean="0"/>
          </a:p>
          <a:p>
            <a:r>
              <a:rPr lang="fr-FR" sz="1600" dirty="0" smtClean="0"/>
              <a:t>Efficient </a:t>
            </a:r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dirty="0" err="1" smtClean="0"/>
              <a:t>algorithm</a:t>
            </a:r>
            <a:r>
              <a:rPr lang="fr-FR" sz="1600" dirty="0" smtClean="0"/>
              <a:t> </a:t>
            </a:r>
            <a:r>
              <a:rPr lang="fr-FR" sz="1600" b="1" dirty="0" err="1" smtClean="0"/>
              <a:t>implementation</a:t>
            </a:r>
            <a:endParaRPr lang="fr-FR" sz="1600" b="1" dirty="0" smtClean="0"/>
          </a:p>
          <a:p>
            <a:r>
              <a:rPr lang="fr-FR" sz="1600" b="1" dirty="0" err="1" smtClean="0"/>
              <a:t>Ocelotl</a:t>
            </a:r>
            <a:r>
              <a:rPr lang="fr-FR" sz="1600" dirty="0" err="1" smtClean="0"/>
              <a:t>’s</a:t>
            </a:r>
            <a:r>
              <a:rPr lang="fr-FR" sz="1600" dirty="0" smtClean="0"/>
              <a:t> performance (</a:t>
            </a:r>
            <a:r>
              <a:rPr lang="fr-FR" sz="1600" dirty="0" err="1" smtClean="0"/>
              <a:t>queries</a:t>
            </a:r>
            <a:r>
              <a:rPr lang="fr-FR" sz="1600" dirty="0" smtClean="0"/>
              <a:t>, cache)</a:t>
            </a:r>
          </a:p>
          <a:p>
            <a:pPr lvl="2"/>
            <a:endParaRPr lang="fr-FR" sz="1200" dirty="0" smtClean="0"/>
          </a:p>
          <a:p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semantics</a:t>
            </a:r>
            <a:endParaRPr lang="fr-FR" sz="1600" b="1" dirty="0"/>
          </a:p>
          <a:p>
            <a:r>
              <a:rPr lang="fr-FR" sz="1600" dirty="0" smtClean="0"/>
              <a:t>Visual </a:t>
            </a:r>
            <a:r>
              <a:rPr lang="fr-FR" sz="1600" dirty="0" err="1" smtClean="0"/>
              <a:t>aggregate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symbols</a:t>
            </a:r>
            <a:endParaRPr lang="fr-FR" sz="1600" b="1" dirty="0" smtClean="0"/>
          </a:p>
          <a:p>
            <a:r>
              <a:rPr lang="fr-FR" sz="1600" b="1" dirty="0" smtClean="0"/>
              <a:t>Interaction</a:t>
            </a:r>
          </a:p>
          <a:p>
            <a:r>
              <a:rPr lang="fr-FR" sz="1600" b="1" dirty="0" err="1" smtClean="0"/>
              <a:t>Modularity</a:t>
            </a:r>
            <a:r>
              <a:rPr lang="fr-FR" sz="1600" b="1" dirty="0" smtClean="0"/>
              <a:t>: </a:t>
            </a:r>
            <a:r>
              <a:rPr lang="fr-FR" sz="1600" dirty="0" err="1" smtClean="0"/>
              <a:t>metrics</a:t>
            </a:r>
            <a:r>
              <a:rPr lang="fr-FR" sz="1600" dirty="0" smtClean="0"/>
              <a:t>, dimensions, </a:t>
            </a:r>
            <a:r>
              <a:rPr lang="fr-FR" sz="1600" dirty="0" err="1" smtClean="0"/>
              <a:t>visualizations</a:t>
            </a:r>
            <a:endParaRPr lang="fr-FR" sz="1600" dirty="0" smtClean="0"/>
          </a:p>
        </p:txBody>
      </p:sp>
      <p:pic>
        <p:nvPicPr>
          <p:cNvPr id="2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8" y="2153388"/>
            <a:ext cx="446612" cy="4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08" y="1508372"/>
            <a:ext cx="417122" cy="4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43" y="3658167"/>
            <a:ext cx="550852" cy="5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/>
          <p:cNvCxnSpPr/>
          <p:nvPr/>
        </p:nvCxnSpPr>
        <p:spPr>
          <a:xfrm>
            <a:off x="3480767" y="1720217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3480767" y="4014042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480767" y="239799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5"/>
          <p:cNvSpPr txBox="1">
            <a:spLocks/>
          </p:cNvSpPr>
          <p:nvPr/>
        </p:nvSpPr>
        <p:spPr>
          <a:xfrm>
            <a:off x="2577461" y="1508372"/>
            <a:ext cx="9033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smtClean="0"/>
              <a:t>O1</a:t>
            </a:r>
          </a:p>
          <a:p>
            <a:pPr marL="0" indent="0">
              <a:buNone/>
            </a:pPr>
            <a:endParaRPr lang="fr-FR" sz="1200" b="1" dirty="0"/>
          </a:p>
          <a:p>
            <a:pPr marL="0" indent="0">
              <a:buNone/>
            </a:pPr>
            <a:r>
              <a:rPr lang="fr-FR" sz="2000" b="1" dirty="0" smtClean="0"/>
              <a:t>O2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endParaRPr lang="fr-FR" sz="2000" b="1" dirty="0" smtClean="0"/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O3</a:t>
            </a:r>
          </a:p>
        </p:txBody>
      </p:sp>
      <p:pic>
        <p:nvPicPr>
          <p:cNvPr id="18" name="Picture 6" descr="ey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9" y="131590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, zoo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" y="5643444"/>
            <a:ext cx="722395" cy="71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il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6" y="5677078"/>
            <a:ext cx="842787" cy="6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is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3" y="5564444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93534" y="5835951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Ocelotl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Analysis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Tool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features</a:t>
            </a:r>
            <a:endParaRPr lang="fr-FR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86267" y="1308104"/>
            <a:ext cx="8813800" cy="408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86267" y="5564444"/>
            <a:ext cx="8813800" cy="8395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0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65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04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3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22523"/>
            <a:ext cx="7452271" cy="2113753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</a:t>
            </a:r>
            <a:r>
              <a:rPr lang="fr-FR" b="1" dirty="0" smtClean="0"/>
              <a:t>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b="1" dirty="0" err="1" smtClean="0"/>
              <a:t>appropriate</a:t>
            </a:r>
            <a:r>
              <a:rPr lang="fr-FR" b="1" dirty="0" smtClean="0"/>
              <a:t> </a:t>
            </a:r>
            <a:r>
              <a:rPr lang="fr-FR" b="1" dirty="0" err="1" smtClean="0"/>
              <a:t>metrics</a:t>
            </a:r>
            <a:endParaRPr lang="fr-FR" b="1" dirty="0" smtClean="0"/>
          </a:p>
          <a:p>
            <a:pPr lvl="1"/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pPr lvl="1"/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smtClean="0"/>
              <a:t>data and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analysis methodology for huge application </a:t>
            </a:r>
            <a:r>
              <a:rPr lang="en-US" sz="1600" dirty="0" smtClean="0"/>
              <a:t>traces,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err="1"/>
              <a:t>Dosimont</a:t>
            </a:r>
            <a:r>
              <a:rPr lang="en-US" sz="1600" b="1" dirty="0"/>
              <a:t>, </a:t>
            </a:r>
            <a:r>
              <a:rPr lang="en-US" sz="1600" b="1" dirty="0" err="1"/>
              <a:t>Schnorr</a:t>
            </a:r>
            <a:r>
              <a:rPr lang="en-US" sz="1600" b="1" dirty="0"/>
              <a:t>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/>
              <a:t>– A Trace Macroscopic Description based on Time Aggregation, </a:t>
            </a:r>
            <a:r>
              <a:rPr lang="fr-FR" sz="1600" dirty="0"/>
              <a:t>RR </a:t>
            </a:r>
            <a:r>
              <a:rPr lang="fr-FR" sz="1600" dirty="0" smtClean="0"/>
              <a:t>8524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</a:t>
            </a:r>
            <a:r>
              <a:rPr lang="en-US" sz="1600" dirty="0" smtClean="0"/>
              <a:t>et al. 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r>
              <a:rPr lang="fr-FR" sz="1600" b="1" dirty="0" err="1" smtClean="0"/>
              <a:t>Dosimont</a:t>
            </a:r>
            <a:r>
              <a:rPr lang="fr-FR" sz="1600" b="1" dirty="0" smtClean="0"/>
              <a:t>, Huard et al. </a:t>
            </a:r>
            <a:r>
              <a:rPr lang="fr-FR" sz="1600" dirty="0"/>
              <a:t>–</a:t>
            </a:r>
            <a:r>
              <a:rPr lang="fr-FR" sz="1600" dirty="0" smtClean="0"/>
              <a:t> Agrégation pour l’analyse de traces volumineuses, AEP10</a:t>
            </a:r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focused</a:t>
            </a:r>
            <a:r>
              <a:rPr lang="fr-FR" sz="4000" b="1" dirty="0" smtClean="0"/>
              <a:t> on a perturbation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11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sp>
        <p:nvSpPr>
          <p:cNvPr id="19" name="Ellipse 18"/>
          <p:cNvSpPr/>
          <p:nvPr/>
        </p:nvSpPr>
        <p:spPr>
          <a:xfrm>
            <a:off x="4370606" y="2761140"/>
            <a:ext cx="1967131" cy="271121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6" y="1378156"/>
            <a:ext cx="7452272" cy="2758050"/>
          </a:xfrm>
        </p:spPr>
        <p:txBody>
          <a:bodyPr>
            <a:noAutofit/>
          </a:bodyPr>
          <a:lstStyle/>
          <a:p>
            <a:r>
              <a:rPr lang="fr-FR" sz="2400" b="1" dirty="0" err="1" smtClean="0"/>
              <a:t>Implementation</a:t>
            </a:r>
            <a:r>
              <a:rPr lang="fr-FR" sz="2400" b="1" dirty="0" smtClean="0"/>
              <a:t> </a:t>
            </a:r>
            <a:r>
              <a:rPr lang="fr-FR" sz="2400" dirty="0" smtClean="0"/>
              <a:t>of the full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pipeline</a:t>
            </a:r>
          </a:p>
          <a:p>
            <a:r>
              <a:rPr lang="fr-FR" sz="2400" b="1" dirty="0" smtClean="0"/>
              <a:t>Interaction </a:t>
            </a:r>
            <a:r>
              <a:rPr lang="fr-FR" sz="2400" b="1" dirty="0" err="1" smtClean="0"/>
              <a:t>mechanisms</a:t>
            </a:r>
            <a:r>
              <a:rPr lang="fr-FR" sz="2400" b="1" dirty="0" smtClean="0"/>
              <a:t> </a:t>
            </a:r>
            <a:r>
              <a:rPr lang="fr-FR" sz="2400" dirty="0" smtClean="0"/>
              <a:t>for the top down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 smtClean="0"/>
              <a:t>Techniques to </a:t>
            </a:r>
            <a:r>
              <a:rPr lang="fr-FR" sz="2400" dirty="0" err="1" smtClean="0"/>
              <a:t>ensure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</a:p>
          <a:p>
            <a:r>
              <a:rPr lang="fr-FR" sz="2400" b="1" dirty="0" err="1" smtClean="0"/>
              <a:t>Modular</a:t>
            </a:r>
            <a:r>
              <a:rPr lang="fr-FR" sz="2400" b="1" dirty="0" smtClean="0"/>
              <a:t> structure</a:t>
            </a:r>
          </a:p>
          <a:p>
            <a:r>
              <a:rPr lang="fr-FR" sz="2400" b="1" dirty="0" err="1" smtClean="0"/>
              <a:t>Framesoc</a:t>
            </a:r>
            <a:r>
              <a:rPr lang="fr-FR" sz="2400" dirty="0" smtClean="0"/>
              <a:t>: </a:t>
            </a:r>
            <a:r>
              <a:rPr lang="fr-FR" sz="2400" dirty="0" err="1" smtClean="0"/>
              <a:t>importers</a:t>
            </a:r>
            <a:r>
              <a:rPr lang="fr-FR" sz="2400" dirty="0" smtClean="0"/>
              <a:t>, </a:t>
            </a:r>
            <a:r>
              <a:rPr lang="fr-FR" sz="2400" dirty="0" err="1" smtClean="0"/>
              <a:t>filters</a:t>
            </a:r>
            <a:r>
              <a:rPr lang="fr-FR" sz="2400" dirty="0" smtClean="0"/>
              <a:t> + expertise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Dosimont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Corre</a:t>
            </a:r>
            <a:r>
              <a:rPr lang="en-US" sz="1600" b="1" dirty="0" smtClean="0"/>
              <a:t> et al. – </a:t>
            </a:r>
            <a:r>
              <a:rPr lang="en-US" sz="1600" dirty="0" err="1" smtClean="0"/>
              <a:t>Ocelotl</a:t>
            </a:r>
            <a:r>
              <a:rPr lang="en-US" sz="1600" dirty="0" smtClean="0"/>
              <a:t>: Large Trace Overviews Based on </a:t>
            </a:r>
            <a:r>
              <a:rPr lang="en-US" sz="1600" dirty="0" err="1" smtClean="0"/>
              <a:t>Multidimentional</a:t>
            </a:r>
            <a:r>
              <a:rPr lang="en-US" sz="1600" dirty="0" smtClean="0"/>
              <a:t> Data Aggregation, IPTW14</a:t>
            </a:r>
          </a:p>
          <a:p>
            <a:r>
              <a:rPr lang="en-US" sz="1600" b="1" dirty="0" err="1" smtClean="0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</a:t>
            </a:r>
            <a:r>
              <a:rPr lang="en-US" sz="1600" dirty="0" smtClean="0"/>
              <a:t>nalysis </a:t>
            </a:r>
            <a:r>
              <a:rPr lang="en-US" sz="1600" dirty="0"/>
              <a:t>M</a:t>
            </a:r>
            <a:r>
              <a:rPr lang="en-US" sz="1600" dirty="0" smtClean="0"/>
              <a:t>ethodology </a:t>
            </a:r>
            <a:r>
              <a:rPr lang="en-US" sz="1600" dirty="0"/>
              <a:t>for </a:t>
            </a:r>
            <a:r>
              <a:rPr lang="en-US" sz="1600" dirty="0" smtClean="0"/>
              <a:t>Huge </a:t>
            </a:r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T</a:t>
            </a:r>
            <a:r>
              <a:rPr lang="en-US" sz="1600" dirty="0" smtClean="0"/>
              <a:t>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et al. </a:t>
            </a:r>
            <a:r>
              <a:rPr lang="en-US" sz="1600" dirty="0" smtClean="0"/>
              <a:t>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378155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270789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1307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04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6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28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22" name="Multiplier 21"/>
          <p:cNvSpPr/>
          <p:nvPr/>
        </p:nvSpPr>
        <p:spPr>
          <a:xfrm>
            <a:off x="3432748" y="4012273"/>
            <a:ext cx="1114827" cy="995477"/>
          </a:xfrm>
          <a:prstGeom prst="mathMultiply">
            <a:avLst/>
          </a:prstGeom>
          <a:solidFill>
            <a:srgbClr val="FF0000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889953" y="4135309"/>
            <a:ext cx="2670723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238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37254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409721" y="2739435"/>
          <a:ext cx="3361618" cy="29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52" name="Acrobat Document" r:id="rId4" imgW="11020187" imgH="9801088" progId="AcroExch.Document.11">
                  <p:embed/>
                </p:oleObj>
              </mc:Choice>
              <mc:Fallback>
                <p:oleObj name="Acrobat Document" r:id="rId4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721" y="2739435"/>
                        <a:ext cx="3361618" cy="2990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314" name="Picture 306" descr="Framesoc Work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739435"/>
            <a:ext cx="475361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4483860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8377" r="45694" b="17862"/>
          <a:stretch/>
        </p:blipFill>
        <p:spPr>
          <a:xfrm rot="5400000">
            <a:off x="5940378" y="401902"/>
            <a:ext cx="1434060" cy="13583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5881947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413270" y="423048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7286718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3748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Structure of the </a:t>
            </a:r>
            <a:r>
              <a:rPr lang="fr-FR" dirty="0" err="1" smtClean="0"/>
              <a:t>resources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09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980277" y="1829219"/>
            <a:ext cx="2691509" cy="357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6163446" y="2572976"/>
            <a:ext cx="2290299" cy="2983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467408" y="3279615"/>
            <a:ext cx="261705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897940" y="3282031"/>
            <a:ext cx="261705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326031" y="3279615"/>
            <a:ext cx="928188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6467408" y="3742930"/>
            <a:ext cx="2617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6897940" y="3742930"/>
            <a:ext cx="2617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7326032" y="3742930"/>
            <a:ext cx="7747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67408" y="4687138"/>
            <a:ext cx="1633399" cy="58759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426497" y="3828979"/>
            <a:ext cx="1827723" cy="302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15" name="Flèche droite 14"/>
          <p:cNvSpPr/>
          <p:nvPr/>
        </p:nvSpPr>
        <p:spPr>
          <a:xfrm rot="5400000">
            <a:off x="7157485" y="4296597"/>
            <a:ext cx="229929" cy="2256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15"/>
          <p:cNvCxnSpPr/>
          <p:nvPr/>
        </p:nvCxnSpPr>
        <p:spPr>
          <a:xfrm>
            <a:off x="6467408" y="3144691"/>
            <a:ext cx="0" cy="79303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8100808" y="3144691"/>
            <a:ext cx="0" cy="79303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6467408" y="2983684"/>
            <a:ext cx="163339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719732" y="2671675"/>
            <a:ext cx="1166695" cy="33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19720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white"/>
                </a:solidFill>
              </a:rPr>
              <a:pPr/>
              <a:t>76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9143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5630333" y="4555067"/>
            <a:ext cx="1761067" cy="1964266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4766733" y="6488668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Information gain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7416050" y="4893734"/>
            <a:ext cx="584950" cy="164517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718362" y="6488668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6"/>
                </a:solidFill>
              </a:rPr>
              <a:t>Complexity</a:t>
            </a:r>
            <a:r>
              <a:rPr lang="fr-FR" b="1" dirty="0" smtClean="0">
                <a:solidFill>
                  <a:schemeClr val="accent6"/>
                </a:solidFill>
              </a:rPr>
              <a:t> gain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630333" y="1140617"/>
            <a:ext cx="736600" cy="186505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051488" y="74960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Statistics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319796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p=0.96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218330"/>
            <a:ext cx="8648700" cy="94297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 top down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necessary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60442" y="2506408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348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[Ben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It]</a:t>
            </a:r>
            <a:endParaRPr lang="fr-FR" sz="28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4978" y="2608294"/>
            <a:ext cx="5552197" cy="30686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1180778" y="1258680"/>
            <a:ext cx="7721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sz="2400" b="1" dirty="0" smtClean="0"/>
              <a:t>- 82</a:t>
            </a:r>
            <a:r>
              <a:rPr lang="fr-FR" sz="2400" dirty="0" smtClean="0"/>
              <a:t> </a:t>
            </a:r>
            <a:r>
              <a:rPr lang="fr-FR" sz="2400" dirty="0"/>
              <a:t>second </a:t>
            </a:r>
            <a:r>
              <a:rPr lang="fr-FR" sz="2400" dirty="0" smtClean="0"/>
              <a:t>duration: </a:t>
            </a:r>
            <a:r>
              <a:rPr lang="fr-FR" sz="2400" b="1" dirty="0" smtClean="0"/>
              <a:t>258,519</a:t>
            </a:r>
            <a:r>
              <a:rPr lang="fr-FR" sz="2400" dirty="0" smtClean="0"/>
              <a:t> </a:t>
            </a:r>
            <a:r>
              <a:rPr lang="fr-FR" sz="2400" dirty="0" err="1" smtClean="0"/>
              <a:t>events</a:t>
            </a:r>
            <a:r>
              <a:rPr lang="fr-FR" sz="2400" dirty="0" smtClean="0"/>
              <a:t>, </a:t>
            </a:r>
            <a:r>
              <a:rPr lang="fr-FR" sz="2400" b="1" dirty="0" smtClean="0"/>
              <a:t>12.7</a:t>
            </a:r>
            <a:r>
              <a:rPr lang="fr-FR" sz="2400" dirty="0" smtClean="0"/>
              <a:t> MB</a:t>
            </a:r>
          </a:p>
          <a:p>
            <a:pPr lvl="1"/>
            <a:r>
              <a:rPr lang="fr-FR" sz="2400" b="1" dirty="0" smtClean="0"/>
              <a:t>- 482</a:t>
            </a:r>
            <a:r>
              <a:rPr lang="fr-FR" sz="2400" dirty="0" smtClean="0"/>
              <a:t> </a:t>
            </a:r>
            <a:r>
              <a:rPr lang="fr-FR" sz="2400" dirty="0"/>
              <a:t>second </a:t>
            </a:r>
            <a:r>
              <a:rPr lang="fr-FR" sz="2400" dirty="0" smtClean="0"/>
              <a:t>duration: </a:t>
            </a:r>
            <a:r>
              <a:rPr lang="fr-FR" sz="2400" b="1" dirty="0" smtClean="0"/>
              <a:t>1,642,033</a:t>
            </a:r>
            <a:r>
              <a:rPr lang="fr-FR" sz="2400" dirty="0" smtClean="0"/>
              <a:t> </a:t>
            </a:r>
            <a:r>
              <a:rPr lang="fr-FR" sz="2400" dirty="0" err="1" smtClean="0"/>
              <a:t>events</a:t>
            </a:r>
            <a:r>
              <a:rPr lang="fr-FR" sz="2400" dirty="0" smtClean="0"/>
              <a:t>, </a:t>
            </a:r>
            <a:r>
              <a:rPr lang="fr-FR" sz="2400" b="1" dirty="0" smtClean="0"/>
              <a:t>83.3</a:t>
            </a:r>
            <a:r>
              <a:rPr lang="fr-FR" sz="2400" dirty="0" smtClean="0"/>
              <a:t> </a:t>
            </a:r>
            <a:r>
              <a:rPr lang="fr-FR" sz="2400" dirty="0"/>
              <a:t>MB</a:t>
            </a:r>
          </a:p>
          <a:p>
            <a:pPr lvl="1"/>
            <a:endParaRPr lang="fr-FR" sz="2400" dirty="0"/>
          </a:p>
        </p:txBody>
      </p:sp>
      <p:pic>
        <p:nvPicPr>
          <p:cNvPr id="17" name="Picture 2" descr="Download Icon Files"/>
          <p:cNvPicPr>
            <a:picLocks noChangeAspect="1" noChangeArrowheads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5" y="1225872"/>
            <a:ext cx="958082" cy="9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p=0.88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</p:spTree>
    <p:extLst>
      <p:ext uri="{BB962C8B-B14F-4D97-AF65-F5344CB8AC3E}">
        <p14:creationId xmlns:p14="http://schemas.microsoft.com/office/powerpoint/2010/main" val="30283891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p=0.47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18409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16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p=0.24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43810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462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p=0.09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2" y="1235344"/>
            <a:ext cx="8275916" cy="50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766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4" y="1241183"/>
            <a:ext cx="8280232" cy="50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519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790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65333" y="2074333"/>
            <a:ext cx="2473479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917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7" y="1260930"/>
            <a:ext cx="8367846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244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p=0.79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6" y="1260930"/>
            <a:ext cx="8367847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92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659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30" y="1308103"/>
            <a:ext cx="8053917" cy="4879572"/>
          </a:xfrm>
          <a:prstGeom prst="rect">
            <a:avLst/>
          </a:prstGeom>
        </p:spPr>
      </p:pic>
      <p:pic>
        <p:nvPicPr>
          <p:cNvPr id="5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195" y="365127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356955" y="6261520"/>
            <a:ext cx="6442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prstClr val="black"/>
                </a:solidFill>
              </a:rPr>
              <a:t>Only</a:t>
            </a:r>
            <a:r>
              <a:rPr lang="fr-FR" sz="2400" b="1" dirty="0" smtClean="0">
                <a:solidFill>
                  <a:prstClr val="black"/>
                </a:solidFill>
              </a:rPr>
              <a:t> 20 000 </a:t>
            </a:r>
            <a:r>
              <a:rPr lang="fr-FR" sz="2400" b="1" dirty="0" err="1" smtClean="0">
                <a:solidFill>
                  <a:prstClr val="black"/>
                </a:solidFill>
              </a:rPr>
              <a:t>events</a:t>
            </a:r>
            <a:r>
              <a:rPr lang="fr-FR" sz="2400" b="1" dirty="0" smtClean="0">
                <a:solidFill>
                  <a:prstClr val="black"/>
                </a:solidFill>
              </a:rPr>
              <a:t>: &lt; 10% of trace content!</a:t>
            </a:r>
            <a:endParaRPr lang="fr-FR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35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4842933" y="2895600"/>
            <a:ext cx="516467" cy="618067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5359401" y="2709333"/>
            <a:ext cx="931332" cy="364067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4707467" y="4351867"/>
            <a:ext cx="584200" cy="465666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>
            <a:endCxn id="13" idx="5"/>
          </p:cNvCxnSpPr>
          <p:nvPr/>
        </p:nvCxnSpPr>
        <p:spPr>
          <a:xfrm flipH="1" flipV="1">
            <a:off x="5206113" y="4749338"/>
            <a:ext cx="1084622" cy="795272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290733" y="535784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Writing</a:t>
            </a:r>
            <a:r>
              <a:rPr lang="fr-FR" b="1" dirty="0" smtClean="0">
                <a:solidFill>
                  <a:srgbClr val="FF0000"/>
                </a:solidFill>
              </a:rPr>
              <a:t> on USB </a:t>
            </a:r>
            <a:r>
              <a:rPr lang="fr-FR" b="1" dirty="0" err="1" smtClean="0">
                <a:solidFill>
                  <a:srgbClr val="FF0000"/>
                </a:solidFill>
              </a:rPr>
              <a:t>disk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290733" y="2481630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sys_write</a:t>
            </a:r>
            <a:r>
              <a:rPr lang="fr-FR" b="1" dirty="0" smtClean="0">
                <a:solidFill>
                  <a:srgbClr val="FF0000"/>
                </a:solidFill>
              </a:rPr>
              <a:t>() </a:t>
            </a:r>
            <a:r>
              <a:rPr lang="fr-FR" b="1" dirty="0" err="1" smtClean="0">
                <a:solidFill>
                  <a:srgbClr val="FF0000"/>
                </a:solidFill>
              </a:rPr>
              <a:t>blocked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0590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5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24" name="ZoneTexte 123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25" name="ZoneTexte 124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26" name="ZoneTexte 125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5279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94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r>
              <a:rPr lang="fr-FR" dirty="0" smtClean="0"/>
              <a:t> </a:t>
            </a:r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35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smtClean="0"/>
              <a:t>How to </a:t>
            </a:r>
            <a:r>
              <a:rPr lang="fr-FR" sz="3200" dirty="0" err="1" smtClean="0"/>
              <a:t>find</a:t>
            </a:r>
            <a:r>
              <a:rPr lang="fr-FR" sz="3200" dirty="0" smtClean="0"/>
              <a:t> the sources of </a:t>
            </a:r>
            <a:r>
              <a:rPr lang="fr-FR" sz="3200" dirty="0" err="1" smtClean="0"/>
              <a:t>our</a:t>
            </a:r>
            <a:r>
              <a:rPr lang="fr-FR" sz="3200" dirty="0" smtClean="0"/>
              <a:t> perturbations?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95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prstClr val="black"/>
                </a:solidFill>
              </a:rPr>
              <a:t>Only</a:t>
            </a:r>
            <a:r>
              <a:rPr lang="fr-FR" sz="2400" b="1" dirty="0" smtClean="0">
                <a:solidFill>
                  <a:prstClr val="black"/>
                </a:solidFill>
              </a:rPr>
              <a:t> 20 000 </a:t>
            </a:r>
            <a:r>
              <a:rPr lang="fr-FR" sz="2400" b="1" dirty="0" err="1" smtClean="0">
                <a:solidFill>
                  <a:prstClr val="black"/>
                </a:solidFill>
              </a:rPr>
              <a:t>events</a:t>
            </a:r>
            <a:r>
              <a:rPr lang="fr-FR" sz="2400" b="1" dirty="0" smtClean="0">
                <a:solidFill>
                  <a:prstClr val="black"/>
                </a:solidFill>
              </a:rPr>
              <a:t> !</a:t>
            </a:r>
            <a:endParaRPr lang="fr-FR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89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96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b="1" dirty="0" err="1" smtClean="0">
                <a:solidFill>
                  <a:prstClr val="black"/>
                </a:solidFill>
              </a:rPr>
              <a:t>Analysis</a:t>
            </a:r>
            <a:r>
              <a:rPr lang="fr-FR" sz="2400" b="1" dirty="0" smtClean="0">
                <a:solidFill>
                  <a:prstClr val="black"/>
                </a:solidFill>
              </a:rPr>
              <a:t> technique</a:t>
            </a:r>
            <a:endParaRPr lang="fr-FR" sz="2400" i="1" dirty="0" smtClean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>
              <a:solidFill>
                <a:prstClr val="black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prstClr val="black"/>
                </a:solidFill>
              </a:rPr>
              <a:t>A</a:t>
            </a:r>
            <a:endParaRPr lang="fr-FR" sz="3200" b="1" dirty="0">
              <a:solidFill>
                <a:prstClr val="black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b="1" dirty="0" err="1">
                <a:solidFill>
                  <a:prstClr val="black"/>
                </a:solidFill>
              </a:rPr>
              <a:t>C</a:t>
            </a:r>
            <a:r>
              <a:rPr lang="fr-FR" sz="2400" b="1" dirty="0" err="1" smtClean="0">
                <a:solidFill>
                  <a:prstClr val="black"/>
                </a:solidFill>
              </a:rPr>
              <a:t>omplex</a:t>
            </a:r>
            <a:r>
              <a:rPr lang="fr-FR" sz="2400" b="1" dirty="0" smtClean="0">
                <a:solidFill>
                  <a:prstClr val="black"/>
                </a:solidFill>
              </a:rPr>
              <a:t> system/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2400" b="1" dirty="0" smtClean="0">
                <a:solidFill>
                  <a:prstClr val="black"/>
                </a:solidFill>
              </a:rPr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800" b="1" dirty="0" err="1" smtClean="0">
                <a:solidFill>
                  <a:prstClr val="black"/>
                </a:solidFill>
              </a:rPr>
              <a:t>Statistics</a:t>
            </a:r>
            <a:endParaRPr lang="fr-FR" sz="1800" b="1" dirty="0" smtClean="0">
              <a:solidFill>
                <a:prstClr val="black"/>
              </a:solidFill>
            </a:endParaRPr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b="1" dirty="0" err="1" smtClean="0">
                <a:solidFill>
                  <a:prstClr val="black"/>
                </a:solidFill>
              </a:rPr>
              <a:t>Automatic</a:t>
            </a:r>
            <a:r>
              <a:rPr lang="fr-FR" sz="1800" b="1" dirty="0" smtClean="0">
                <a:solidFill>
                  <a:prstClr val="black"/>
                </a:solidFill>
              </a:rPr>
              <a:t> 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sz="1800" b="1" dirty="0" err="1" smtClean="0">
                <a:solidFill>
                  <a:prstClr val="black"/>
                </a:solidFill>
              </a:rPr>
              <a:t>approach</a:t>
            </a:r>
            <a:endParaRPr lang="fr-FR" sz="2400" b="1" dirty="0" smtClean="0">
              <a:solidFill>
                <a:prstClr val="black"/>
              </a:solidFill>
            </a:endParaRPr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>
              <a:solidFill>
                <a:prstClr val="black"/>
              </a:solidFill>
            </a:endParaRPr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b="1" dirty="0" smtClean="0">
                <a:solidFill>
                  <a:prstClr val="black"/>
                </a:solidFill>
              </a:rPr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b="1" dirty="0" smtClean="0">
                <a:solidFill>
                  <a:prstClr val="black"/>
                </a:solidFill>
              </a:rPr>
              <a:t> </a:t>
            </a:r>
            <a:r>
              <a:rPr lang="fr-FR" sz="2400" b="1" dirty="0" err="1" smtClean="0">
                <a:solidFill>
                  <a:prstClr val="black"/>
                </a:solidFill>
              </a:rPr>
              <a:t>Problem</a:t>
            </a:r>
            <a:r>
              <a:rPr lang="fr-FR" sz="2400" b="1" dirty="0" smtClean="0">
                <a:solidFill>
                  <a:prstClr val="black"/>
                </a:solidFill>
              </a:rPr>
              <a:t> </a:t>
            </a:r>
            <a:r>
              <a:rPr lang="fr-FR" sz="2400" b="1" dirty="0" err="1" smtClean="0">
                <a:solidFill>
                  <a:prstClr val="black"/>
                </a:solidFill>
              </a:rPr>
              <a:t>solving</a:t>
            </a:r>
            <a:endParaRPr lang="fr-FR" sz="2400" b="1" i="1" dirty="0" smtClean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b="1" i="1" dirty="0" smtClean="0">
              <a:solidFill>
                <a:prstClr val="black"/>
              </a:solidFill>
            </a:endParaRPr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800" b="1" dirty="0" smtClean="0">
                <a:solidFill>
                  <a:prstClr val="black"/>
                </a:solidFill>
              </a:rPr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7" y="6168637"/>
            <a:ext cx="2908159" cy="6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800" b="1" dirty="0" smtClean="0">
                <a:solidFill>
                  <a:prstClr val="black"/>
                </a:solidFill>
              </a:rPr>
              <a:t>System/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800" b="1" dirty="0" smtClean="0">
                <a:solidFill>
                  <a:prstClr val="black"/>
                </a:solidFill>
              </a:rPr>
              <a:t>Platform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800" b="1" dirty="0" smtClean="0">
                <a:solidFill>
                  <a:prstClr val="black"/>
                </a:solidFill>
              </a:rPr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800" b="1" dirty="0" err="1" smtClean="0">
                <a:solidFill>
                  <a:prstClr val="black"/>
                </a:solidFill>
              </a:rPr>
              <a:t>Parallel</a:t>
            </a:r>
            <a:endParaRPr lang="fr-FR" sz="1800" b="1" dirty="0" smtClean="0">
              <a:solidFill>
                <a:prstClr val="black"/>
              </a:solidFill>
            </a:endParaRPr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97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Choice</a:t>
            </a:r>
            <a:r>
              <a:rPr lang="fr-FR" dirty="0" smtClean="0"/>
              <a:t> of the </a:t>
            </a:r>
            <a:r>
              <a:rPr lang="fr-FR" dirty="0" err="1" smtClean="0"/>
              <a:t>metrics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4589179" y="2006266"/>
            <a:ext cx="2332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Average</a:t>
            </a:r>
            <a:r>
              <a:rPr lang="fr-FR" sz="1600" b="1" dirty="0" smtClean="0"/>
              <a:t> state duration</a:t>
            </a:r>
            <a:endParaRPr lang="fr-FR" sz="1600" b="1" dirty="0"/>
          </a:p>
        </p:txBody>
      </p:sp>
      <p:sp>
        <p:nvSpPr>
          <p:cNvPr id="23" name="Rectangle 22"/>
          <p:cNvSpPr/>
          <p:nvPr/>
        </p:nvSpPr>
        <p:spPr>
          <a:xfrm>
            <a:off x="2536147" y="2760520"/>
            <a:ext cx="1845713" cy="2967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2781105" y="3463501"/>
            <a:ext cx="210903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3128063" y="3465904"/>
            <a:ext cx="210903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3473055" y="3463501"/>
            <a:ext cx="748011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2781105" y="4863737"/>
            <a:ext cx="1316329" cy="584554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3315504" y="4496531"/>
            <a:ext cx="228738" cy="1818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2781105" y="3329275"/>
            <a:ext cx="0" cy="59514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4097434" y="3329275"/>
            <a:ext cx="0" cy="59514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2781105" y="3169102"/>
            <a:ext cx="131632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2984448" y="285870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Time slice</a:t>
            </a:r>
            <a:endParaRPr lang="fr-FR" sz="1400" dirty="0"/>
          </a:p>
        </p:txBody>
      </p:sp>
      <p:sp>
        <p:nvSpPr>
          <p:cNvPr id="75" name="Rectangle 74"/>
          <p:cNvSpPr/>
          <p:nvPr/>
        </p:nvSpPr>
        <p:spPr>
          <a:xfrm>
            <a:off x="4818616" y="2760520"/>
            <a:ext cx="1845713" cy="2967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5063574" y="3463501"/>
            <a:ext cx="210903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5410532" y="3465904"/>
            <a:ext cx="210903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5755524" y="3463501"/>
            <a:ext cx="748011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5063574" y="4863737"/>
            <a:ext cx="1316329" cy="584554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</a:rPr>
              <a:t>(d1+d2+p1*d3)/3</a:t>
            </a:r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5019058" y="4089695"/>
            <a:ext cx="14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d1 + d2  +  p1*d3</a:t>
            </a:r>
            <a:endParaRPr lang="fr-FR" sz="12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5597973" y="4496531"/>
            <a:ext cx="228738" cy="1818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5063574" y="3329275"/>
            <a:ext cx="0" cy="78893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6379903" y="3329275"/>
            <a:ext cx="0" cy="78893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5063574" y="3169102"/>
            <a:ext cx="131632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5266917" y="285870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Time slice</a:t>
            </a:r>
            <a:endParaRPr lang="fr-FR" sz="1400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5063574" y="3924417"/>
            <a:ext cx="2109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5410532" y="3924417"/>
            <a:ext cx="2109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5755524" y="3924417"/>
            <a:ext cx="6243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2542180" y="2006266"/>
            <a:ext cx="1903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Event occurrences</a:t>
            </a:r>
            <a:endParaRPr lang="fr-FR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071767" y="2760520"/>
            <a:ext cx="1845713" cy="2967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7316725" y="4863737"/>
                <a:ext cx="1316329" cy="584554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725" y="4863737"/>
                <a:ext cx="1316329" cy="584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851124" y="4496531"/>
            <a:ext cx="228738" cy="1818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7316725" y="3329275"/>
            <a:ext cx="0" cy="59514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633053" y="3329275"/>
            <a:ext cx="0" cy="59514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7316725" y="3169102"/>
            <a:ext cx="131632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520068" y="285870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Time slice</a:t>
            </a:r>
            <a:endParaRPr lang="fr-FR" sz="1400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7316725" y="3463501"/>
            <a:ext cx="344492" cy="3370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668040" y="3463501"/>
            <a:ext cx="297454" cy="2602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972316" y="3595784"/>
            <a:ext cx="178230" cy="1245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8157369" y="3595784"/>
            <a:ext cx="179662" cy="1245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337031" y="3453574"/>
            <a:ext cx="296022" cy="2842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7316725" y="3924417"/>
            <a:ext cx="1316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7316725" y="3626846"/>
            <a:ext cx="1316329" cy="760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7224046" y="2006266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Variable </a:t>
            </a:r>
            <a:r>
              <a:rPr lang="fr-FR" sz="1600" b="1" dirty="0" err="1" smtClean="0"/>
              <a:t>mean</a:t>
            </a:r>
            <a:endParaRPr lang="fr-FR" sz="16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2854177" y="4086029"/>
            <a:ext cx="14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1  +   1  +       1</a:t>
            </a:r>
            <a:endParaRPr lang="fr-FR" sz="1200" dirty="0"/>
          </a:p>
        </p:txBody>
      </p:sp>
      <p:sp>
        <p:nvSpPr>
          <p:cNvPr id="2" name="ZoneTexte 1"/>
          <p:cNvSpPr txBox="1"/>
          <p:nvPr/>
        </p:nvSpPr>
        <p:spPr>
          <a:xfrm>
            <a:off x="7200941" y="3896035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a</a:t>
            </a:r>
            <a:endParaRPr lang="fr-FR" sz="1400" dirty="0"/>
          </a:p>
        </p:txBody>
      </p:sp>
      <p:sp>
        <p:nvSpPr>
          <p:cNvPr id="48" name="ZoneTexte 47"/>
          <p:cNvSpPr txBox="1"/>
          <p:nvPr/>
        </p:nvSpPr>
        <p:spPr>
          <a:xfrm>
            <a:off x="8517271" y="3896035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b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6357" y="2006266"/>
            <a:ext cx="2305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Sum</a:t>
            </a:r>
            <a:r>
              <a:rPr lang="fr-FR" sz="1600" b="1" dirty="0" smtClean="0"/>
              <a:t> of state durations</a:t>
            </a:r>
            <a:endParaRPr lang="fr-FR" sz="1600" b="1" dirty="0"/>
          </a:p>
        </p:txBody>
      </p:sp>
      <p:sp>
        <p:nvSpPr>
          <p:cNvPr id="50" name="Rectangle 49"/>
          <p:cNvSpPr/>
          <p:nvPr/>
        </p:nvSpPr>
        <p:spPr>
          <a:xfrm>
            <a:off x="275010" y="2749036"/>
            <a:ext cx="1836985" cy="29794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/>
          <p:cNvSpPr/>
          <p:nvPr/>
        </p:nvSpPr>
        <p:spPr>
          <a:xfrm>
            <a:off x="518809" y="3454737"/>
            <a:ext cx="209906" cy="33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/>
          <p:cNvSpPr/>
          <p:nvPr/>
        </p:nvSpPr>
        <p:spPr>
          <a:xfrm>
            <a:off x="864127" y="3457149"/>
            <a:ext cx="209906" cy="33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1207486" y="3454737"/>
            <a:ext cx="744474" cy="33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Connecteur droit avec flèche 56"/>
          <p:cNvCxnSpPr/>
          <p:nvPr/>
        </p:nvCxnSpPr>
        <p:spPr>
          <a:xfrm>
            <a:off x="518809" y="3917436"/>
            <a:ext cx="20990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864127" y="3917436"/>
            <a:ext cx="20990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1207487" y="3917436"/>
            <a:ext cx="6214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18809" y="4860391"/>
            <a:ext cx="1310104" cy="58681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d1+d2+p1*d3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85994" y="4081730"/>
            <a:ext cx="1465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d1 + d2  +  p1*d3</a:t>
            </a:r>
            <a:endParaRPr lang="fr-FR" sz="1200" dirty="0"/>
          </a:p>
        </p:txBody>
      </p:sp>
      <p:sp>
        <p:nvSpPr>
          <p:cNvPr id="62" name="Flèche droite 61"/>
          <p:cNvSpPr/>
          <p:nvPr/>
        </p:nvSpPr>
        <p:spPr>
          <a:xfrm rot="5400000">
            <a:off x="1049698" y="4492546"/>
            <a:ext cx="229624" cy="18095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3" name="Connecteur droit 62"/>
          <p:cNvCxnSpPr/>
          <p:nvPr/>
        </p:nvCxnSpPr>
        <p:spPr>
          <a:xfrm>
            <a:off x="518809" y="3319992"/>
            <a:ext cx="0" cy="79198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1828913" y="3319992"/>
            <a:ext cx="0" cy="79198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518809" y="3159198"/>
            <a:ext cx="131010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21191" y="2847604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Time slice</a:t>
            </a:r>
            <a:endParaRPr lang="fr-FR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1750741"/>
            <a:ext cx="2341796" cy="4315522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63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6" name="Ellipse 5"/>
          <p:cNvSpPr/>
          <p:nvPr/>
        </p:nvSpPr>
        <p:spPr>
          <a:xfrm>
            <a:off x="27799" y="1219200"/>
            <a:ext cx="6144401" cy="12473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151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7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-5063" y="3877732"/>
            <a:ext cx="9149063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303198" y="2413259"/>
            <a:ext cx="7599502" cy="14644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973267" y="4069668"/>
            <a:ext cx="439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highest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41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11124</TotalTime>
  <Words>4277</Words>
  <Application>Microsoft Office PowerPoint</Application>
  <PresentationFormat>Affichage à l'écran (4:3)</PresentationFormat>
  <Paragraphs>1494</Paragraphs>
  <Slides>112</Slides>
  <Notes>76</Notes>
  <HiddenSlides>0</HiddenSlides>
  <MMClips>1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112</vt:i4>
      </vt:variant>
    </vt:vector>
  </HeadingPairs>
  <TitlesOfParts>
    <vt:vector size="119" baseType="lpstr">
      <vt:lpstr>Aller</vt:lpstr>
      <vt:lpstr>Arial</vt:lpstr>
      <vt:lpstr>Calibri</vt:lpstr>
      <vt:lpstr>Cambria Math</vt:lpstr>
      <vt:lpstr>Office Theme</vt:lpstr>
      <vt:lpstr>Visio</vt:lpstr>
      <vt:lpstr>Acrobat Document</vt:lpstr>
      <vt:lpstr>Spatiotemporal Aggregation for Execution Trace Visualization</vt:lpstr>
      <vt:lpstr>Context</vt:lpstr>
      <vt:lpstr>TS Record use case</vt:lpstr>
      <vt:lpstr>Présentation PowerPoint</vt:lpstr>
      <vt:lpstr>Space time representations</vt:lpstr>
      <vt:lpstr>Space time diagram focused on a perturbation</vt:lpstr>
      <vt:lpstr>Space time diagram focused on a perturbation</vt:lpstr>
      <vt:lpstr>A top down approach is necessary</vt:lpstr>
      <vt:lpstr>Overviews are not satisfying</vt:lpstr>
      <vt:lpstr>Présentation PowerPoint</vt:lpstr>
      <vt:lpstr>How to build a good overview?</vt:lpstr>
      <vt:lpstr>Outline</vt:lpstr>
      <vt:lpstr>Temporal Overview</vt:lpstr>
      <vt:lpstr>Objective: reduce the complexity but keep information</vt:lpstr>
      <vt:lpstr>Aggregation method</vt:lpstr>
      <vt:lpstr>Partition and aggregation pipeline</vt:lpstr>
      <vt:lpstr>How to choose the « good » partitions?</vt:lpstr>
      <vt:lpstr>Complexity reduction</vt:lpstr>
      <vt:lpstr>Information loss</vt:lpstr>
      <vt:lpstr>Parametrized Information Criterion</vt:lpstr>
      <vt:lpstr>Temporal analysis</vt:lpstr>
      <vt:lpstr>Difficulties </vt:lpstr>
      <vt:lpstr>Discretize and fill the microscopic model</vt:lpstr>
      <vt:lpstr>Task s1 – purple function J5</vt:lpstr>
      <vt:lpstr>Task s1 – red function J3</vt:lpstr>
      <vt:lpstr>Task s1 – blue function J1</vt:lpstr>
      <vt:lpstr>Task s2</vt:lpstr>
      <vt:lpstr>Whole microscopic model</vt:lpstr>
      <vt:lpstr>Visualize the trace abstraction</vt:lpstr>
      <vt:lpstr>TS Record Analysis Demonstration</vt:lpstr>
      <vt:lpstr>Compliance with the top down approach</vt:lpstr>
      <vt:lpstr>Analysis of parallel applications</vt:lpstr>
      <vt:lpstr>LU class C (700 processes) on G5K</vt:lpstr>
      <vt:lpstr>Particularities of parallel applications</vt:lpstr>
      <vt:lpstr>Hierarchical structure</vt:lpstr>
      <vt:lpstr>Spatiotemporal Overview</vt:lpstr>
      <vt:lpstr>Homogeneous behavior</vt:lpstr>
      <vt:lpstr>Heterogeneous behavior</vt:lpstr>
      <vt:lpstr>Constrain the partition</vt:lpstr>
      <vt:lpstr>Aggregate the microscopic model</vt:lpstr>
      <vt:lpstr>Sequence of temporal and spatial cuts</vt:lpstr>
      <vt:lpstr>Visualize the abstraction</vt:lpstr>
      <vt:lpstr>LU class C (700 processes) on G5K</vt:lpstr>
      <vt:lpstr>LU class C (700 processes) on G5K</vt:lpstr>
      <vt:lpstr>LU class C (700 processes) on G5K</vt:lpstr>
      <vt:lpstr>LU class C (700 processes) on G5K</vt:lpstr>
      <vt:lpstr>LU class C (700 processes) on G5K</vt:lpstr>
      <vt:lpstr>Implementation: Ocelotl Analysis Tool</vt:lpstr>
      <vt:lpstr>Ocelotl</vt:lpstr>
      <vt:lpstr>Ocelotl</vt:lpstr>
      <vt:lpstr>Ocelotl</vt:lpstr>
      <vt:lpstr>How to improve performance?</vt:lpstr>
      <vt:lpstr>Avoid useless recomputation during interaction</vt:lpstr>
      <vt:lpstr>Improving trace reading </vt:lpstr>
      <vt:lpstr>Microscopic Model Cache</vt:lpstr>
      <vt:lpstr>Conclusion and Future Work</vt:lpstr>
      <vt:lpstr>Summary of the contributions</vt:lpstr>
      <vt:lpstr>Spatial structures</vt:lpstr>
      <vt:lpstr>Scaling interactivity</vt:lpstr>
      <vt:lpstr>Related problematics</vt:lpstr>
      <vt:lpstr>Thank you for your kind attention</vt:lpstr>
      <vt:lpstr>Backup</vt:lpstr>
      <vt:lpstr>Difficulties </vt:lpstr>
      <vt:lpstr>Fulfilling Top Down Approach</vt:lpstr>
      <vt:lpstr>In practice…</vt:lpstr>
      <vt:lpstr>O1.Visualization support</vt:lpstr>
      <vt:lpstr>O1.Visualization support</vt:lpstr>
      <vt:lpstr>O2.Interactivity performance</vt:lpstr>
      <vt:lpstr>My contributions</vt:lpstr>
      <vt:lpstr>My contributions</vt:lpstr>
      <vt:lpstr>Interest of Temporal Analysis</vt:lpstr>
      <vt:lpstr>Interest of Temporal Analysis</vt:lpstr>
      <vt:lpstr>Framesoc</vt:lpstr>
      <vt:lpstr>Structure of the resources</vt:lpstr>
      <vt:lpstr>Présentation PowerPoint</vt:lpstr>
      <vt:lpstr>TS Record Analysis Demonstration</vt:lpstr>
      <vt:lpstr>Overview p=1</vt:lpstr>
      <vt:lpstr>Overview p=1</vt:lpstr>
      <vt:lpstr>Overview p=0.96</vt:lpstr>
      <vt:lpstr>Overview p=0.88</vt:lpstr>
      <vt:lpstr>Overview p=0.47</vt:lpstr>
      <vt:lpstr>Overview p=0.24</vt:lpstr>
      <vt:lpstr>Overview p=0.09</vt:lpstr>
      <vt:lpstr>Overview p=0</vt:lpstr>
      <vt:lpstr>Selection p=0.25</vt:lpstr>
      <vt:lpstr>Selection p=0.25</vt:lpstr>
      <vt:lpstr>Zoom p=1</vt:lpstr>
      <vt:lpstr>Zoom p=0.79</vt:lpstr>
      <vt:lpstr>Space-time diagram</vt:lpstr>
      <vt:lpstr>Space-time diagram</vt:lpstr>
      <vt:lpstr>Influence of the hierarchy</vt:lpstr>
      <vt:lpstr>Influence of the hierarchy</vt:lpstr>
      <vt:lpstr>Influence of the hierarchy</vt:lpstr>
      <vt:lpstr>Debugging this application is difficult !</vt:lpstr>
      <vt:lpstr>How to find the sources of our perturbations?</vt:lpstr>
      <vt:lpstr>Analysis flow</vt:lpstr>
      <vt:lpstr>Choice of the metrics</vt:lpstr>
      <vt:lpstr>Compute best cuts: naive approach</vt:lpstr>
      <vt:lpstr>Compute best cuts: naive approach</vt:lpstr>
      <vt:lpstr>Compute best cuts: naive approach</vt:lpstr>
      <vt:lpstr>Compute best cuts: naive approach</vt:lpstr>
      <vt:lpstr>Best Cut Algorithm: dynamic programming</vt:lpstr>
      <vt:lpstr>Constrained zoom</vt:lpstr>
      <vt:lpstr>Constrained zoom</vt:lpstr>
      <vt:lpstr>Content of visual aggregates</vt:lpstr>
      <vt:lpstr>In practice…</vt:lpstr>
      <vt:lpstr>Reusability/Extendability</vt:lpstr>
      <vt:lpstr>Thank you for your kind attention</vt:lpstr>
      <vt:lpstr>Forbidden Aggregates</vt:lpstr>
      <vt:lpstr>Stacked bar chart visual aggregation</vt:lpstr>
      <vt:lpstr>Visual aggregation</vt:lpstr>
      <vt:lpstr>Visual information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dosimont</cp:lastModifiedBy>
  <cp:revision>971</cp:revision>
  <dcterms:created xsi:type="dcterms:W3CDTF">2015-05-04T13:17:04Z</dcterms:created>
  <dcterms:modified xsi:type="dcterms:W3CDTF">2015-07-20T21:54:23Z</dcterms:modified>
</cp:coreProperties>
</file>